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0" r:id="rId2"/>
    <p:sldId id="258" r:id="rId3"/>
    <p:sldId id="348" r:id="rId4"/>
    <p:sldId id="352" r:id="rId5"/>
    <p:sldId id="351" r:id="rId6"/>
    <p:sldId id="349" r:id="rId7"/>
    <p:sldId id="312" r:id="rId8"/>
    <p:sldId id="356" r:id="rId9"/>
    <p:sldId id="35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7F7FF"/>
    <a:srgbClr val="FFAFAF"/>
    <a:srgbClr val="D7CDE1"/>
    <a:srgbClr val="C0504D"/>
    <a:srgbClr val="F20000"/>
    <a:srgbClr val="FFCC00"/>
    <a:srgbClr val="FF9900"/>
    <a:srgbClr val="003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962" autoAdjust="0"/>
    <p:restoredTop sz="97143" autoAdjust="0"/>
  </p:normalViewPr>
  <p:slideViewPr>
    <p:cSldViewPr>
      <p:cViewPr varScale="1">
        <p:scale>
          <a:sx n="122" d="100"/>
          <a:sy n="122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ADC0C-1B14-446A-A5EF-DC38AB2AE710}" type="doc">
      <dgm:prSet loTypeId="urn:microsoft.com/office/officeart/2005/8/layout/vList5" loCatId="list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135E9ED1-8E4C-4F1D-8BD2-2F61FE30F39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cs-CZ" dirty="0">
              <a:solidFill>
                <a:schemeClr val="accent2">
                  <a:lumMod val="50000"/>
                </a:schemeClr>
              </a:solidFill>
            </a:rPr>
            <a:t>A. Struktura obyvatel podle věku a pohlaví</a:t>
          </a:r>
        </a:p>
      </dgm:t>
    </dgm:pt>
    <dgm:pt modelId="{C994C707-5202-45A4-BD06-1F80B59F87B9}" type="parTrans" cxnId="{274A9B3E-EF54-41BD-B40D-C099AA7FDA94}">
      <dgm:prSet/>
      <dgm:spPr/>
      <dgm:t>
        <a:bodyPr/>
        <a:lstStyle/>
        <a:p>
          <a:endParaRPr lang="cs-CZ"/>
        </a:p>
      </dgm:t>
    </dgm:pt>
    <dgm:pt modelId="{78B94F20-EA76-4600-8944-91C7C60EF905}" type="sibTrans" cxnId="{274A9B3E-EF54-41BD-B40D-C099AA7FDA94}">
      <dgm:prSet/>
      <dgm:spPr/>
      <dgm:t>
        <a:bodyPr/>
        <a:lstStyle/>
        <a:p>
          <a:endParaRPr lang="cs-CZ"/>
        </a:p>
      </dgm:t>
    </dgm:pt>
    <dgm:pt modelId="{6906D89A-4F44-45F1-81E8-1B33D4EE94AF}" type="pres">
      <dgm:prSet presAssocID="{7D4ADC0C-1B14-446A-A5EF-DC38AB2AE710}" presName="Name0" presStyleCnt="0">
        <dgm:presLayoutVars>
          <dgm:dir/>
          <dgm:animLvl val="lvl"/>
          <dgm:resizeHandles val="exact"/>
        </dgm:presLayoutVars>
      </dgm:prSet>
      <dgm:spPr/>
    </dgm:pt>
    <dgm:pt modelId="{626C0C48-CFEB-4EC5-BA5C-4810804A6105}" type="pres">
      <dgm:prSet presAssocID="{135E9ED1-8E4C-4F1D-8BD2-2F61FE30F395}" presName="linNode" presStyleCnt="0"/>
      <dgm:spPr/>
    </dgm:pt>
    <dgm:pt modelId="{0E703944-BA8F-4468-8466-76B8097023F7}" type="pres">
      <dgm:prSet presAssocID="{135E9ED1-8E4C-4F1D-8BD2-2F61FE30F395}" presName="parentText" presStyleLbl="node1" presStyleIdx="0" presStyleCnt="1" custScaleX="277778" custLinFactNeighborX="-2759" custLinFactNeighborY="19039">
        <dgm:presLayoutVars>
          <dgm:chMax val="1"/>
          <dgm:bulletEnabled val="1"/>
        </dgm:presLayoutVars>
      </dgm:prSet>
      <dgm:spPr/>
    </dgm:pt>
  </dgm:ptLst>
  <dgm:cxnLst>
    <dgm:cxn modelId="{D92B2918-78A5-460D-B0D6-C588E647B057}" type="presOf" srcId="{135E9ED1-8E4C-4F1D-8BD2-2F61FE30F395}" destId="{0E703944-BA8F-4468-8466-76B8097023F7}" srcOrd="0" destOrd="0" presId="urn:microsoft.com/office/officeart/2005/8/layout/vList5"/>
    <dgm:cxn modelId="{274A9B3E-EF54-41BD-B40D-C099AA7FDA94}" srcId="{7D4ADC0C-1B14-446A-A5EF-DC38AB2AE710}" destId="{135E9ED1-8E4C-4F1D-8BD2-2F61FE30F395}" srcOrd="0" destOrd="0" parTransId="{C994C707-5202-45A4-BD06-1F80B59F87B9}" sibTransId="{78B94F20-EA76-4600-8944-91C7C60EF905}"/>
    <dgm:cxn modelId="{12F24B4A-0957-4ABA-83BD-820F63297CF3}" type="presOf" srcId="{7D4ADC0C-1B14-446A-A5EF-DC38AB2AE710}" destId="{6906D89A-4F44-45F1-81E8-1B33D4EE94AF}" srcOrd="0" destOrd="0" presId="urn:microsoft.com/office/officeart/2005/8/layout/vList5"/>
    <dgm:cxn modelId="{290C3578-7BD6-4409-B9FF-4E13978348A4}" type="presParOf" srcId="{6906D89A-4F44-45F1-81E8-1B33D4EE94AF}" destId="{626C0C48-CFEB-4EC5-BA5C-4810804A6105}" srcOrd="0" destOrd="0" presId="urn:microsoft.com/office/officeart/2005/8/layout/vList5"/>
    <dgm:cxn modelId="{AFE5268C-627F-4B57-8E9C-417DC8B3FFAF}" type="presParOf" srcId="{626C0C48-CFEB-4EC5-BA5C-4810804A6105}" destId="{0E703944-BA8F-4468-8466-76B8097023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ADC0C-1B14-446A-A5EF-DC38AB2AE710}" type="doc">
      <dgm:prSet loTypeId="urn:microsoft.com/office/officeart/2005/8/layout/vList5" loCatId="list" qsTypeId="urn:microsoft.com/office/officeart/2005/8/quickstyle/3d1" qsCatId="3D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135E9ED1-8E4C-4F1D-8BD2-2F61FE30F39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rtl="0"/>
          <a:r>
            <a:rPr lang="cs-CZ" dirty="0">
              <a:solidFill>
                <a:schemeClr val="accent2">
                  <a:lumMod val="50000"/>
                </a:schemeClr>
              </a:solidFill>
            </a:rPr>
            <a:t>B. Věkové pyramidy</a:t>
          </a:r>
        </a:p>
      </dgm:t>
    </dgm:pt>
    <dgm:pt modelId="{C994C707-5202-45A4-BD06-1F80B59F87B9}" type="parTrans" cxnId="{274A9B3E-EF54-41BD-B40D-C099AA7FDA94}">
      <dgm:prSet/>
      <dgm:spPr/>
      <dgm:t>
        <a:bodyPr/>
        <a:lstStyle/>
        <a:p>
          <a:endParaRPr lang="cs-CZ"/>
        </a:p>
      </dgm:t>
    </dgm:pt>
    <dgm:pt modelId="{78B94F20-EA76-4600-8944-91C7C60EF905}" type="sibTrans" cxnId="{274A9B3E-EF54-41BD-B40D-C099AA7FDA94}">
      <dgm:prSet/>
      <dgm:spPr/>
      <dgm:t>
        <a:bodyPr/>
        <a:lstStyle/>
        <a:p>
          <a:endParaRPr lang="cs-CZ"/>
        </a:p>
      </dgm:t>
    </dgm:pt>
    <dgm:pt modelId="{6906D89A-4F44-45F1-81E8-1B33D4EE94AF}" type="pres">
      <dgm:prSet presAssocID="{7D4ADC0C-1B14-446A-A5EF-DC38AB2AE710}" presName="Name0" presStyleCnt="0">
        <dgm:presLayoutVars>
          <dgm:dir/>
          <dgm:animLvl val="lvl"/>
          <dgm:resizeHandles val="exact"/>
        </dgm:presLayoutVars>
      </dgm:prSet>
      <dgm:spPr/>
    </dgm:pt>
    <dgm:pt modelId="{626C0C48-CFEB-4EC5-BA5C-4810804A6105}" type="pres">
      <dgm:prSet presAssocID="{135E9ED1-8E4C-4F1D-8BD2-2F61FE30F395}" presName="linNode" presStyleCnt="0"/>
      <dgm:spPr/>
    </dgm:pt>
    <dgm:pt modelId="{0E703944-BA8F-4468-8466-76B8097023F7}" type="pres">
      <dgm:prSet presAssocID="{135E9ED1-8E4C-4F1D-8BD2-2F61FE30F395}" presName="parentText" presStyleLbl="node1" presStyleIdx="0" presStyleCnt="1" custScaleX="277778" custLinFactNeighborX="-2759" custLinFactNeighborY="19039">
        <dgm:presLayoutVars>
          <dgm:chMax val="1"/>
          <dgm:bulletEnabled val="1"/>
        </dgm:presLayoutVars>
      </dgm:prSet>
      <dgm:spPr/>
    </dgm:pt>
  </dgm:ptLst>
  <dgm:cxnLst>
    <dgm:cxn modelId="{D92B2918-78A5-460D-B0D6-C588E647B057}" type="presOf" srcId="{135E9ED1-8E4C-4F1D-8BD2-2F61FE30F395}" destId="{0E703944-BA8F-4468-8466-76B8097023F7}" srcOrd="0" destOrd="0" presId="urn:microsoft.com/office/officeart/2005/8/layout/vList5"/>
    <dgm:cxn modelId="{274A9B3E-EF54-41BD-B40D-C099AA7FDA94}" srcId="{7D4ADC0C-1B14-446A-A5EF-DC38AB2AE710}" destId="{135E9ED1-8E4C-4F1D-8BD2-2F61FE30F395}" srcOrd="0" destOrd="0" parTransId="{C994C707-5202-45A4-BD06-1F80B59F87B9}" sibTransId="{78B94F20-EA76-4600-8944-91C7C60EF905}"/>
    <dgm:cxn modelId="{12F24B4A-0957-4ABA-83BD-820F63297CF3}" type="presOf" srcId="{7D4ADC0C-1B14-446A-A5EF-DC38AB2AE710}" destId="{6906D89A-4F44-45F1-81E8-1B33D4EE94AF}" srcOrd="0" destOrd="0" presId="urn:microsoft.com/office/officeart/2005/8/layout/vList5"/>
    <dgm:cxn modelId="{290C3578-7BD6-4409-B9FF-4E13978348A4}" type="presParOf" srcId="{6906D89A-4F44-45F1-81E8-1B33D4EE94AF}" destId="{626C0C48-CFEB-4EC5-BA5C-4810804A6105}" srcOrd="0" destOrd="0" presId="urn:microsoft.com/office/officeart/2005/8/layout/vList5"/>
    <dgm:cxn modelId="{AFE5268C-627F-4B57-8E9C-417DC8B3FFAF}" type="presParOf" srcId="{626C0C48-CFEB-4EC5-BA5C-4810804A6105}" destId="{0E703944-BA8F-4468-8466-76B8097023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ADC0C-1B14-446A-A5EF-DC38AB2AE710}" type="doc">
      <dgm:prSet loTypeId="urn:microsoft.com/office/officeart/2005/8/layout/vList5" loCatId="list" qsTypeId="urn:microsoft.com/office/officeart/2005/8/quickstyle/3d1" qsCatId="3D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135E9ED1-8E4C-4F1D-8BD2-2F61FE30F39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rtl="0"/>
          <a:r>
            <a:rPr lang="cs-CZ" dirty="0">
              <a:solidFill>
                <a:schemeClr val="accent2">
                  <a:lumMod val="50000"/>
                </a:schemeClr>
              </a:solidFill>
            </a:rPr>
            <a:t>C. Problém stárnutí populace</a:t>
          </a:r>
        </a:p>
      </dgm:t>
    </dgm:pt>
    <dgm:pt modelId="{C994C707-5202-45A4-BD06-1F80B59F87B9}" type="parTrans" cxnId="{274A9B3E-EF54-41BD-B40D-C099AA7FDA94}">
      <dgm:prSet/>
      <dgm:spPr/>
      <dgm:t>
        <a:bodyPr/>
        <a:lstStyle/>
        <a:p>
          <a:endParaRPr lang="cs-CZ"/>
        </a:p>
      </dgm:t>
    </dgm:pt>
    <dgm:pt modelId="{78B94F20-EA76-4600-8944-91C7C60EF905}" type="sibTrans" cxnId="{274A9B3E-EF54-41BD-B40D-C099AA7FDA94}">
      <dgm:prSet/>
      <dgm:spPr/>
      <dgm:t>
        <a:bodyPr/>
        <a:lstStyle/>
        <a:p>
          <a:endParaRPr lang="cs-CZ"/>
        </a:p>
      </dgm:t>
    </dgm:pt>
    <dgm:pt modelId="{6906D89A-4F44-45F1-81E8-1B33D4EE94AF}" type="pres">
      <dgm:prSet presAssocID="{7D4ADC0C-1B14-446A-A5EF-DC38AB2AE710}" presName="Name0" presStyleCnt="0">
        <dgm:presLayoutVars>
          <dgm:dir/>
          <dgm:animLvl val="lvl"/>
          <dgm:resizeHandles val="exact"/>
        </dgm:presLayoutVars>
      </dgm:prSet>
      <dgm:spPr/>
    </dgm:pt>
    <dgm:pt modelId="{626C0C48-CFEB-4EC5-BA5C-4810804A6105}" type="pres">
      <dgm:prSet presAssocID="{135E9ED1-8E4C-4F1D-8BD2-2F61FE30F395}" presName="linNode" presStyleCnt="0"/>
      <dgm:spPr/>
    </dgm:pt>
    <dgm:pt modelId="{0E703944-BA8F-4468-8466-76B8097023F7}" type="pres">
      <dgm:prSet presAssocID="{135E9ED1-8E4C-4F1D-8BD2-2F61FE30F395}" presName="parentText" presStyleLbl="node1" presStyleIdx="0" presStyleCnt="1" custScaleX="277778" custLinFactNeighborX="-2759" custLinFactNeighborY="19039">
        <dgm:presLayoutVars>
          <dgm:chMax val="1"/>
          <dgm:bulletEnabled val="1"/>
        </dgm:presLayoutVars>
      </dgm:prSet>
      <dgm:spPr/>
    </dgm:pt>
  </dgm:ptLst>
  <dgm:cxnLst>
    <dgm:cxn modelId="{D92B2918-78A5-460D-B0D6-C588E647B057}" type="presOf" srcId="{135E9ED1-8E4C-4F1D-8BD2-2F61FE30F395}" destId="{0E703944-BA8F-4468-8466-76B8097023F7}" srcOrd="0" destOrd="0" presId="urn:microsoft.com/office/officeart/2005/8/layout/vList5"/>
    <dgm:cxn modelId="{274A9B3E-EF54-41BD-B40D-C099AA7FDA94}" srcId="{7D4ADC0C-1B14-446A-A5EF-DC38AB2AE710}" destId="{135E9ED1-8E4C-4F1D-8BD2-2F61FE30F395}" srcOrd="0" destOrd="0" parTransId="{C994C707-5202-45A4-BD06-1F80B59F87B9}" sibTransId="{78B94F20-EA76-4600-8944-91C7C60EF905}"/>
    <dgm:cxn modelId="{12F24B4A-0957-4ABA-83BD-820F63297CF3}" type="presOf" srcId="{7D4ADC0C-1B14-446A-A5EF-DC38AB2AE710}" destId="{6906D89A-4F44-45F1-81E8-1B33D4EE94AF}" srcOrd="0" destOrd="0" presId="urn:microsoft.com/office/officeart/2005/8/layout/vList5"/>
    <dgm:cxn modelId="{290C3578-7BD6-4409-B9FF-4E13978348A4}" type="presParOf" srcId="{6906D89A-4F44-45F1-81E8-1B33D4EE94AF}" destId="{626C0C48-CFEB-4EC5-BA5C-4810804A6105}" srcOrd="0" destOrd="0" presId="urn:microsoft.com/office/officeart/2005/8/layout/vList5"/>
    <dgm:cxn modelId="{AFE5268C-627F-4B57-8E9C-417DC8B3FFAF}" type="presParOf" srcId="{626C0C48-CFEB-4EC5-BA5C-4810804A6105}" destId="{0E703944-BA8F-4468-8466-76B8097023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4ADC0C-1B14-446A-A5EF-DC38AB2AE710}" type="doc">
      <dgm:prSet loTypeId="urn:microsoft.com/office/officeart/2005/8/layout/vList5" loCatId="list" qsTypeId="urn:microsoft.com/office/officeart/2005/8/quickstyle/3d1" qsCatId="3D" csTypeId="urn:microsoft.com/office/officeart/2005/8/colors/accent1_2#4" csCatId="accent1" phldr="1"/>
      <dgm:spPr/>
      <dgm:t>
        <a:bodyPr/>
        <a:lstStyle/>
        <a:p>
          <a:endParaRPr lang="cs-CZ"/>
        </a:p>
      </dgm:t>
    </dgm:pt>
    <dgm:pt modelId="{135E9ED1-8E4C-4F1D-8BD2-2F61FE30F39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rtl="0"/>
          <a:r>
            <a:rPr lang="cs-CZ" dirty="0">
              <a:solidFill>
                <a:schemeClr val="accent2">
                  <a:lumMod val="50000"/>
                </a:schemeClr>
              </a:solidFill>
            </a:rPr>
            <a:t>D. Věková pyramida ČR</a:t>
          </a:r>
        </a:p>
      </dgm:t>
    </dgm:pt>
    <dgm:pt modelId="{C994C707-5202-45A4-BD06-1F80B59F87B9}" type="parTrans" cxnId="{274A9B3E-EF54-41BD-B40D-C099AA7FDA94}">
      <dgm:prSet/>
      <dgm:spPr/>
      <dgm:t>
        <a:bodyPr/>
        <a:lstStyle/>
        <a:p>
          <a:endParaRPr lang="cs-CZ"/>
        </a:p>
      </dgm:t>
    </dgm:pt>
    <dgm:pt modelId="{78B94F20-EA76-4600-8944-91C7C60EF905}" type="sibTrans" cxnId="{274A9B3E-EF54-41BD-B40D-C099AA7FDA94}">
      <dgm:prSet/>
      <dgm:spPr/>
      <dgm:t>
        <a:bodyPr/>
        <a:lstStyle/>
        <a:p>
          <a:endParaRPr lang="cs-CZ"/>
        </a:p>
      </dgm:t>
    </dgm:pt>
    <dgm:pt modelId="{6906D89A-4F44-45F1-81E8-1B33D4EE94AF}" type="pres">
      <dgm:prSet presAssocID="{7D4ADC0C-1B14-446A-A5EF-DC38AB2AE710}" presName="Name0" presStyleCnt="0">
        <dgm:presLayoutVars>
          <dgm:dir/>
          <dgm:animLvl val="lvl"/>
          <dgm:resizeHandles val="exact"/>
        </dgm:presLayoutVars>
      </dgm:prSet>
      <dgm:spPr/>
    </dgm:pt>
    <dgm:pt modelId="{626C0C48-CFEB-4EC5-BA5C-4810804A6105}" type="pres">
      <dgm:prSet presAssocID="{135E9ED1-8E4C-4F1D-8BD2-2F61FE30F395}" presName="linNode" presStyleCnt="0"/>
      <dgm:spPr/>
    </dgm:pt>
    <dgm:pt modelId="{0E703944-BA8F-4468-8466-76B8097023F7}" type="pres">
      <dgm:prSet presAssocID="{135E9ED1-8E4C-4F1D-8BD2-2F61FE30F395}" presName="parentText" presStyleLbl="node1" presStyleIdx="0" presStyleCnt="1" custScaleX="277778" custLinFactNeighborX="-2759" custLinFactNeighborY="19039">
        <dgm:presLayoutVars>
          <dgm:chMax val="1"/>
          <dgm:bulletEnabled val="1"/>
        </dgm:presLayoutVars>
      </dgm:prSet>
      <dgm:spPr/>
    </dgm:pt>
  </dgm:ptLst>
  <dgm:cxnLst>
    <dgm:cxn modelId="{D92B2918-78A5-460D-B0D6-C588E647B057}" type="presOf" srcId="{135E9ED1-8E4C-4F1D-8BD2-2F61FE30F395}" destId="{0E703944-BA8F-4468-8466-76B8097023F7}" srcOrd="0" destOrd="0" presId="urn:microsoft.com/office/officeart/2005/8/layout/vList5"/>
    <dgm:cxn modelId="{274A9B3E-EF54-41BD-B40D-C099AA7FDA94}" srcId="{7D4ADC0C-1B14-446A-A5EF-DC38AB2AE710}" destId="{135E9ED1-8E4C-4F1D-8BD2-2F61FE30F395}" srcOrd="0" destOrd="0" parTransId="{C994C707-5202-45A4-BD06-1F80B59F87B9}" sibTransId="{78B94F20-EA76-4600-8944-91C7C60EF905}"/>
    <dgm:cxn modelId="{12F24B4A-0957-4ABA-83BD-820F63297CF3}" type="presOf" srcId="{7D4ADC0C-1B14-446A-A5EF-DC38AB2AE710}" destId="{6906D89A-4F44-45F1-81E8-1B33D4EE94AF}" srcOrd="0" destOrd="0" presId="urn:microsoft.com/office/officeart/2005/8/layout/vList5"/>
    <dgm:cxn modelId="{290C3578-7BD6-4409-B9FF-4E13978348A4}" type="presParOf" srcId="{6906D89A-4F44-45F1-81E8-1B33D4EE94AF}" destId="{626C0C48-CFEB-4EC5-BA5C-4810804A6105}" srcOrd="0" destOrd="0" presId="urn:microsoft.com/office/officeart/2005/8/layout/vList5"/>
    <dgm:cxn modelId="{AFE5268C-627F-4B57-8E9C-417DC8B3FFAF}" type="presParOf" srcId="{626C0C48-CFEB-4EC5-BA5C-4810804A6105}" destId="{0E703944-BA8F-4468-8466-76B8097023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03944-BA8F-4468-8466-76B8097023F7}">
      <dsp:nvSpPr>
        <dsp:cNvPr id="0" name=""/>
        <dsp:cNvSpPr/>
      </dsp:nvSpPr>
      <dsp:spPr>
        <a:xfrm>
          <a:off x="0" y="0"/>
          <a:ext cx="8632653" cy="4991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  <a:headEnd type="none" w="med" len="med"/>
          <a:tailEnd type="none" w="med" len="me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accent2">
                  <a:lumMod val="50000"/>
                </a:schemeClr>
              </a:solidFill>
            </a:rPr>
            <a:t>A. Struktura obyvatel podle věku a pohlaví</a:t>
          </a:r>
        </a:p>
      </dsp:txBody>
      <dsp:txXfrm>
        <a:off x="24367" y="24367"/>
        <a:ext cx="8583919" cy="450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03944-BA8F-4468-8466-76B8097023F7}">
      <dsp:nvSpPr>
        <dsp:cNvPr id="0" name=""/>
        <dsp:cNvSpPr/>
      </dsp:nvSpPr>
      <dsp:spPr>
        <a:xfrm>
          <a:off x="0" y="0"/>
          <a:ext cx="8553362" cy="4991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accent2">
                  <a:lumMod val="50000"/>
                </a:schemeClr>
              </a:solidFill>
            </a:rPr>
            <a:t>B. Věkové pyramidy</a:t>
          </a:r>
        </a:p>
      </dsp:txBody>
      <dsp:txXfrm>
        <a:off x="24367" y="24367"/>
        <a:ext cx="8504628" cy="450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03944-BA8F-4468-8466-76B8097023F7}">
      <dsp:nvSpPr>
        <dsp:cNvPr id="0" name=""/>
        <dsp:cNvSpPr/>
      </dsp:nvSpPr>
      <dsp:spPr>
        <a:xfrm>
          <a:off x="0" y="0"/>
          <a:ext cx="8560714" cy="4991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accent2">
                  <a:lumMod val="50000"/>
                </a:schemeClr>
              </a:solidFill>
            </a:rPr>
            <a:t>C. Problém stárnutí populace</a:t>
          </a:r>
        </a:p>
      </dsp:txBody>
      <dsp:txXfrm>
        <a:off x="24367" y="24367"/>
        <a:ext cx="8511980" cy="450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03944-BA8F-4468-8466-76B8097023F7}">
      <dsp:nvSpPr>
        <dsp:cNvPr id="0" name=""/>
        <dsp:cNvSpPr/>
      </dsp:nvSpPr>
      <dsp:spPr>
        <a:xfrm>
          <a:off x="0" y="0"/>
          <a:ext cx="8552855" cy="4991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accent2">
                  <a:lumMod val="50000"/>
                </a:schemeClr>
              </a:solidFill>
            </a:rPr>
            <a:t>D. Věková pyramida ČR</a:t>
          </a:r>
        </a:p>
      </dsp:txBody>
      <dsp:txXfrm>
        <a:off x="24367" y="24367"/>
        <a:ext cx="8504121" cy="450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AE0BB8-9648-43C7-B0F2-7CD55F7FB5A3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16F9AA66-7115-4985-8F89-2B5C1511FD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0906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E3DF-6F6C-4667-A59A-4597E9ADA82E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E2A0-A1E3-4349-876A-E367F78385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426F-C303-4916-95BB-2A0EB28CBACD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00BE-EA14-4CCF-A561-E4F5D9DAE9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BF6B-3BFB-4946-AFF4-417C2583D34C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DD510-F216-4C7F-BC34-C3030B8693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5FCD1-4D77-4A1C-AA42-B667A2501A44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AD87F-B900-4E6E-B118-7A6EB4CCDB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683D-CB49-46CC-969A-C8AB3ACD4EA9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DF45F-47E3-4387-A689-6A8C40EE96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1915-FF98-46F1-BA32-D1BA249BC459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9D45-5748-4892-A8F2-439CFC2A65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5816-B2BD-46C7-8FA3-AF31A09A6454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768F-6BE3-4045-A2D0-92C3F4211A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6D53-4FC9-4E85-94FD-70317C6C58CF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001B-4457-405C-9FED-7C7737EF9C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5E09-B24D-416A-B27E-8B9DDEC1911D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0C47-21BA-476A-89FA-68F493CB7B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9D98-744F-4BF1-B8D9-84B83FBBB77F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29C3-852B-4687-9DA2-777DEA2E2C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4EEE-A772-4D30-8565-B6D25F534536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F64A-F556-4853-8D15-0F83117EEC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0181A-AD3B-458C-84A2-576D080B32D1}" type="datetimeFigureOut">
              <a:rPr lang="cs-CZ"/>
              <a:pPr>
                <a:defRPr/>
              </a:pPr>
              <a:t>07.02.2024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898989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7D916B29-A991-4635-ABC9-9A9843DF9F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hyperlink" Target="http://www.demografie.info/?cz_pohlavivek" TargetMode="External"/><Relationship Id="rId3" Type="http://schemas.openxmlformats.org/officeDocument/2006/relationships/slide" Target="slide3.xml"/><Relationship Id="rId7" Type="http://schemas.openxmlformats.org/officeDocument/2006/relationships/hyperlink" Target="http://www.demografie.info/?cz_struktura=" TargetMode="External"/><Relationship Id="rId12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z/" TargetMode="External"/><Relationship Id="rId11" Type="http://schemas.openxmlformats.org/officeDocument/2006/relationships/diagramColors" Target="../diagrams/colors1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diagramQuickStyle" Target="../diagrams/quickStyle1.xml"/><Relationship Id="rId4" Type="http://schemas.openxmlformats.org/officeDocument/2006/relationships/slide" Target="slide4.xml"/><Relationship Id="rId9" Type="http://schemas.openxmlformats.org/officeDocument/2006/relationships/diagramLayout" Target="../diagrams/layout1.xml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pulationpyramid.net/" TargetMode="External"/><Relationship Id="rId13" Type="http://schemas.openxmlformats.org/officeDocument/2006/relationships/slide" Target="slide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slide" Target="slide2.xml"/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hyperlink" Target="http://www.geograficke-rozhledy.cz/archiv/clanek/266/pdf" TargetMode="External"/><Relationship Id="rId5" Type="http://schemas.openxmlformats.org/officeDocument/2006/relationships/diagramQuickStyle" Target="../diagrams/quickStyle2.xml"/><Relationship Id="rId15" Type="http://schemas.openxmlformats.org/officeDocument/2006/relationships/slide" Target="slide4.xml"/><Relationship Id="rId10" Type="http://schemas.openxmlformats.org/officeDocument/2006/relationships/slide" Target="slide6.xml"/><Relationship Id="rId4" Type="http://schemas.openxmlformats.org/officeDocument/2006/relationships/diagramLayout" Target="../diagrams/layout2.xml"/><Relationship Id="rId9" Type="http://schemas.openxmlformats.org/officeDocument/2006/relationships/hyperlink" Target="https://cs.wikipedia.org/wiki/V%C4%9Bkov%C3%A1_pyramida" TargetMode="External"/><Relationship Id="rId1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t%C3%A1rnut%C3%AD_populace" TargetMode="External"/><Relationship Id="rId13" Type="http://schemas.openxmlformats.org/officeDocument/2006/relationships/hyperlink" Target="https://www.populationpyramid.net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hyperlink" Target="http://www.demografie.info/?cz_starnuti" TargetMode="External"/><Relationship Id="rId2" Type="http://schemas.openxmlformats.org/officeDocument/2006/relationships/hyperlink" Target="http://www.google.cz/" TargetMode="External"/><Relationship Id="rId16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slide" Target="slide4.xml"/><Relationship Id="rId5" Type="http://schemas.openxmlformats.org/officeDocument/2006/relationships/diagramQuickStyle" Target="../diagrams/quickStyle3.xml"/><Relationship Id="rId15" Type="http://schemas.openxmlformats.org/officeDocument/2006/relationships/hyperlink" Target="https://zpravy.idnes.cz/cina-politika-jednoho-ditete-dotace-druhe-dite-f4n-/zahranicni.aspx?c=A170301_165446_zahranicni_san" TargetMode="External"/><Relationship Id="rId10" Type="http://schemas.openxmlformats.org/officeDocument/2006/relationships/slide" Target="slide5.xml"/><Relationship Id="rId4" Type="http://schemas.openxmlformats.org/officeDocument/2006/relationships/diagramLayout" Target="../diagrams/layout3.xml"/><Relationship Id="rId9" Type="http://schemas.openxmlformats.org/officeDocument/2006/relationships/slide" Target="slide3.xml"/><Relationship Id="rId14" Type="http://schemas.openxmlformats.org/officeDocument/2006/relationships/hyperlink" Target="https://globe24.cz/svet/17228-problem-starnuti-populace-v-nemecku-vyresily-cizinky-zvysenim-porodnost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pulationpyramid.net/" TargetMode="External"/><Relationship Id="rId13" Type="http://schemas.openxmlformats.org/officeDocument/2006/relationships/slide" Target="slide2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slide" Target="slide4.xml"/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slide" Target="slide5.xml"/><Relationship Id="rId5" Type="http://schemas.openxmlformats.org/officeDocument/2006/relationships/diagramQuickStyle" Target="../diagrams/quickStyle4.xml"/><Relationship Id="rId10" Type="http://schemas.openxmlformats.org/officeDocument/2006/relationships/slide" Target="slide3.xml"/><Relationship Id="rId4" Type="http://schemas.openxmlformats.org/officeDocument/2006/relationships/diagramLayout" Target="../diagrams/layout4.xml"/><Relationship Id="rId9" Type="http://schemas.openxmlformats.org/officeDocument/2006/relationships/hyperlink" Target="http://www.demografie.info/?cz_detail_clanku&amp;artclID=82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s://commons.wikimedia.org/wiki/File:Typy_vekovych_pyrami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32853359/1300691601.pdf/842b23fa-2a71-4511-8d27-7e190846f7fc?version=1.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czso.cz/csu/czso/13-5303-05--metodicke_vysvetlivky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2"/>
          <p:cNvSpPr txBox="1">
            <a:spLocks noChangeArrowheads="1"/>
          </p:cNvSpPr>
          <p:nvPr/>
        </p:nvSpPr>
        <p:spPr bwMode="auto">
          <a:xfrm>
            <a:off x="1485574" y="4999999"/>
            <a:ext cx="662622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altLang="cs-CZ" sz="1400" dirty="0"/>
              <a:t>Prezentace je určena pro samostatnou práci s odkazy na internetové zdroje. </a:t>
            </a:r>
          </a:p>
          <a:p>
            <a:pPr algn="ctr" eaLnBrk="0" hangingPunct="0">
              <a:lnSpc>
                <a:spcPct val="150000"/>
              </a:lnSpc>
            </a:pPr>
            <a:r>
              <a:rPr lang="cs-CZ" altLang="cs-CZ" sz="1400" dirty="0"/>
              <a:t>Pro zapsání odpovědí je pracovní list, který je přílohou této prezentace.</a:t>
            </a:r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0" y="0"/>
            <a:ext cx="9144000" cy="1008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2000" dirty="0">
                <a:solidFill>
                  <a:schemeClr val="bg1"/>
                </a:solidFill>
                <a:cs typeface="+mn-cs"/>
              </a:rPr>
              <a:t>Věková struktura obyvatelstva</a:t>
            </a:r>
          </a:p>
        </p:txBody>
      </p:sp>
      <p:sp>
        <p:nvSpPr>
          <p:cNvPr id="14341" name="Zástupný symbol pro zápatí 3"/>
          <p:cNvSpPr txBox="1">
            <a:spLocks noGrp="1"/>
          </p:cNvSpPr>
          <p:nvPr/>
        </p:nvSpPr>
        <p:spPr bwMode="auto">
          <a:xfrm>
            <a:off x="0" y="6165850"/>
            <a:ext cx="8964613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35000"/>
              </a:lnSpc>
            </a:pPr>
            <a:r>
              <a:rPr lang="cs-CZ" altLang="cs-CZ" sz="1000" i="1" dirty="0">
                <a:latin typeface="Calibri" pitchFamily="34" charset="0"/>
              </a:rPr>
              <a:t>Autorem materiálu a všech jeho částí, není-li uvedeno jinak, je Mgr. Jan Zicha.</a:t>
            </a:r>
            <a:br>
              <a:rPr lang="cs-CZ" altLang="cs-CZ" sz="1000" i="1" dirty="0"/>
            </a:br>
            <a:r>
              <a:rPr lang="cs-CZ" altLang="cs-CZ" sz="1000" i="1" dirty="0">
                <a:latin typeface="Calibri" pitchFamily="34" charset="0"/>
              </a:rPr>
              <a:t>Dostupné z Metodického portálu www.rvp.cz, ISSN: 1802-4785. </a:t>
            </a:r>
            <a:br>
              <a:rPr lang="cs-CZ" altLang="cs-CZ" sz="1000" i="1" dirty="0"/>
            </a:br>
            <a:r>
              <a:rPr lang="cs-CZ" altLang="cs-CZ" sz="1000" i="1" dirty="0">
                <a:latin typeface="Calibri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14342" name="AutoShape 10" descr="File:World population (UN).svg"/>
          <p:cNvSpPr>
            <a:spLocks noChangeAspect="1" noChangeArrowheads="1"/>
          </p:cNvSpPr>
          <p:nvPr/>
        </p:nvSpPr>
        <p:spPr bwMode="auto">
          <a:xfrm>
            <a:off x="2798549" y="2708920"/>
            <a:ext cx="4005699" cy="355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sp>
        <p:nvSpPr>
          <p:cNvPr id="14343" name="AutoShape 11" descr="https://upload.wikimedia.org/wikipedia/commons/thumb/1/11/World_population_%28UN%29.svg/1014px-World_population_%28UN%29.svg.png"/>
          <p:cNvSpPr>
            <a:spLocks noChangeAspect="1" noChangeArrowheads="1"/>
          </p:cNvSpPr>
          <p:nvPr/>
        </p:nvSpPr>
        <p:spPr bwMode="auto">
          <a:xfrm>
            <a:off x="179388" y="0"/>
            <a:ext cx="519112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altLang="cs-CZ" dirty="0"/>
          </a:p>
        </p:txBody>
      </p:sp>
      <p:sp>
        <p:nvSpPr>
          <p:cNvPr id="14344" name="AutoShape 14" descr="updated-world-population-growth-1750-2100"/>
          <p:cNvSpPr>
            <a:spLocks noChangeAspect="1" noChangeArrowheads="1"/>
          </p:cNvSpPr>
          <p:nvPr/>
        </p:nvSpPr>
        <p:spPr bwMode="auto">
          <a:xfrm>
            <a:off x="1000125" y="928688"/>
            <a:ext cx="7143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14349" name="Obrázek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728" y="1357752"/>
            <a:ext cx="3191766" cy="322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16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0" y="25132"/>
            <a:ext cx="9144001" cy="68328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cs-CZ" altLang="cs-CZ"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07372" y="4563558"/>
            <a:ext cx="28200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/>
              <a:t>Zdroj: vygenerováno na stránkách populationPyramid.net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050315" y="5301208"/>
            <a:ext cx="6736085" cy="1482384"/>
          </a:xfrm>
          <a:prstGeom prst="rect">
            <a:avLst/>
          </a:prstGeom>
          <a:noFill/>
          <a:ln w="19050">
            <a:solidFill>
              <a:srgbClr val="C050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0"/>
            <a:ext cx="1905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819400" y="7143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bg1"/>
                </a:solidFill>
              </a:rPr>
              <a:t>Počet obyvatel na Zemi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2285349" y="1788030"/>
            <a:ext cx="6501051" cy="3186953"/>
            <a:chOff x="2942774" y="831042"/>
            <a:chExt cx="5178999" cy="2931087"/>
          </a:xfrm>
          <a:solidFill>
            <a:schemeClr val="bg1"/>
          </a:solidFill>
        </p:grpSpPr>
        <p:sp>
          <p:nvSpPr>
            <p:cNvPr id="11" name="Volný tvar 10"/>
            <p:cNvSpPr/>
            <p:nvPr/>
          </p:nvSpPr>
          <p:spPr>
            <a:xfrm>
              <a:off x="3357522" y="831042"/>
              <a:ext cx="4764251" cy="689003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 eaLnBrk="0" hangingPunct="0">
                <a:defRPr/>
              </a:pPr>
              <a:endParaRPr lang="cs-CZ" sz="1400" i="1" dirty="0"/>
            </a:p>
            <a:p>
              <a:pPr eaLnBrk="0" hangingPunct="0">
                <a:defRPr/>
              </a:pPr>
              <a:r>
                <a:rPr lang="cs-CZ" sz="1400" i="1" dirty="0"/>
                <a:t>Jaké věkové skupiny rozlišujeme ve struktuře obyvatelstva? Zapište do pracovního listu s využitím zdrojů 2, 3 a 4. </a:t>
              </a:r>
            </a:p>
            <a:p>
              <a:pPr eaLnBrk="0" hangingPunct="0">
                <a:defRPr/>
              </a:pPr>
              <a:endParaRPr lang="cs-CZ" sz="14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942774" y="898895"/>
              <a:ext cx="490566" cy="5630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/>
                <a:t>1.</a:t>
              </a: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295705" y="1661360"/>
              <a:ext cx="4819837" cy="1424757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grpFill/>
            <a:ln>
              <a:solidFill>
                <a:srgbClr val="C0504D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/>
            <a:lstStyle/>
            <a:p>
              <a:pPr defTabSz="533400">
                <a:lnSpc>
                  <a:spcPct val="90000"/>
                </a:lnSpc>
                <a:spcAft>
                  <a:spcPts val="0"/>
                </a:spcAft>
                <a:defRPr/>
              </a:pPr>
              <a:endParaRPr lang="cs-CZ" sz="1400" i="1" dirty="0"/>
            </a:p>
            <a:p>
              <a:pPr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cs-CZ" sz="1400" i="1" dirty="0"/>
                <a:t>Z tabulky věkového složení obyvatelstva České republiky (zdroj 4) určete:</a:t>
              </a:r>
            </a:p>
            <a:p>
              <a:pPr defTabSz="533400">
                <a:lnSpc>
                  <a:spcPct val="90000"/>
                </a:lnSpc>
                <a:spcAft>
                  <a:spcPts val="0"/>
                </a:spcAft>
                <a:defRPr/>
              </a:pPr>
              <a:endParaRPr lang="cs-CZ" sz="1400" i="1" dirty="0"/>
            </a:p>
            <a:p>
              <a:pPr marL="228600" indent="-228600" defTabSz="533400">
                <a:lnSpc>
                  <a:spcPct val="90000"/>
                </a:lnSpc>
                <a:spcAft>
                  <a:spcPts val="0"/>
                </a:spcAft>
                <a:buFontTx/>
                <a:buAutoNum type="alphaLcParenR"/>
                <a:defRPr/>
              </a:pPr>
              <a:r>
                <a:rPr lang="cs-CZ" sz="1400" i="1" dirty="0"/>
                <a:t>Která věková skupina obyvatel má největší podíl?</a:t>
              </a:r>
            </a:p>
            <a:p>
              <a:pPr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cs-CZ" sz="1400" i="1" dirty="0"/>
                <a:t>b) Ve které skupině se podíl obyvatel za uvedených 10 let snižuje a ve které naopak roste?</a:t>
              </a:r>
              <a:endParaRPr lang="cs-CZ" sz="1400" dirty="0"/>
            </a:p>
            <a:p>
              <a:pPr marL="57150" lvl="1" indent="-57150" algn="ctr" defTabSz="177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cs-CZ" sz="1400" dirty="0"/>
            </a:p>
            <a:p>
              <a:pPr marL="57150" lvl="1" indent="-57150" algn="ctr" defTabSz="177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cs-CZ" sz="1400" dirty="0"/>
            </a:p>
            <a:p>
              <a:pPr marL="57150" lvl="1" indent="-57150" algn="ctr" defTabSz="177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cs-CZ" sz="14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2942774" y="2121629"/>
              <a:ext cx="490566" cy="5630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/>
                <a:t>2.</a:t>
              </a: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3351290" y="3211195"/>
              <a:ext cx="4764251" cy="550934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grpFill/>
            <a:ln>
              <a:solidFill>
                <a:srgbClr val="0066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34291" rIns="64008" bIns="34291" spcCol="1270"/>
            <a:lstStyle/>
            <a:p>
              <a:pPr eaLnBrk="0" hangingPunct="0">
                <a:defRPr/>
              </a:pPr>
              <a:r>
                <a:rPr lang="cs-CZ" sz="1400" i="1" dirty="0">
                  <a:solidFill>
                    <a:srgbClr val="006600"/>
                  </a:solidFill>
                </a:rPr>
                <a:t>Volitelný úkol: </a:t>
              </a:r>
              <a:endParaRPr lang="cs-CZ" sz="1400" dirty="0">
                <a:solidFill>
                  <a:srgbClr val="006600"/>
                </a:solidFill>
              </a:endParaRPr>
            </a:p>
            <a:p>
              <a:pPr eaLnBrk="0" hangingPunct="0">
                <a:defRPr/>
              </a:pPr>
              <a:r>
                <a:rPr lang="cs-CZ" sz="1400" i="1" dirty="0"/>
                <a:t>c) Dokážete určit příčiny těchto změn (úkol 2b)?</a:t>
              </a:r>
              <a:endParaRPr lang="cs-CZ" sz="1400" dirty="0"/>
            </a:p>
            <a:p>
              <a:pPr marL="57150" lvl="1" indent="-57150" algn="ctr" defTabSz="3111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cs-CZ" sz="1400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2942774" y="3235102"/>
              <a:ext cx="490566" cy="510654"/>
            </a:xfrm>
            <a:prstGeom prst="ellipse">
              <a:avLst/>
            </a:prstGeom>
            <a:solidFill>
              <a:srgbClr val="0066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/>
                <a:t>V 1</a:t>
              </a:r>
            </a:p>
          </p:txBody>
        </p:sp>
      </p:grpSp>
      <p:sp>
        <p:nvSpPr>
          <p:cNvPr id="42" name="Zaoblený obdélník 41">
            <a:hlinkClick r:id="rId2" action="ppaction://hlinksldjump"/>
          </p:cNvPr>
          <p:cNvSpPr/>
          <p:nvPr/>
        </p:nvSpPr>
        <p:spPr>
          <a:xfrm>
            <a:off x="205701" y="1527584"/>
            <a:ext cx="1493597" cy="79163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Struktura obyvatel podle věku a pohlaví</a:t>
            </a:r>
          </a:p>
        </p:txBody>
      </p:sp>
      <p:sp>
        <p:nvSpPr>
          <p:cNvPr id="43" name="Zaoblený obdélník 42">
            <a:hlinkClick r:id="rId3" action="ppaction://hlinksldjump"/>
          </p:cNvPr>
          <p:cNvSpPr/>
          <p:nvPr/>
        </p:nvSpPr>
        <p:spPr>
          <a:xfrm>
            <a:off x="198678" y="2570859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Věkové pyramidy</a:t>
            </a: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205701" y="3609638"/>
            <a:ext cx="1493597" cy="7923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Problém stárnutí populace</a:t>
            </a:r>
          </a:p>
        </p:txBody>
      </p:sp>
      <p:sp>
        <p:nvSpPr>
          <p:cNvPr id="60" name="Zaoblený obdélník 59">
            <a:hlinkClick r:id="rId5" action="ppaction://hlinksldjump"/>
          </p:cNvPr>
          <p:cNvSpPr/>
          <p:nvPr/>
        </p:nvSpPr>
        <p:spPr>
          <a:xfrm>
            <a:off x="179387" y="4653585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Věková pyramida ČR</a:t>
            </a:r>
          </a:p>
        </p:txBody>
      </p:sp>
      <p:sp>
        <p:nvSpPr>
          <p:cNvPr id="1355" name="AutoShape 331">
            <a:hlinkClick r:id="rId6"/>
          </p:cNvPr>
          <p:cNvSpPr>
            <a:spLocks noChangeArrowheads="1"/>
          </p:cNvSpPr>
          <p:nvPr/>
        </p:nvSpPr>
        <p:spPr bwMode="auto">
          <a:xfrm>
            <a:off x="179388" y="6165851"/>
            <a:ext cx="1512887" cy="5032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>
                <a:latin typeface="Arial" panose="020B0604020202020204" pitchFamily="34" charset="0"/>
                <a:cs typeface="+mn-cs"/>
              </a:rPr>
              <a:t>Google</a:t>
            </a:r>
          </a:p>
        </p:txBody>
      </p:sp>
      <p:sp>
        <p:nvSpPr>
          <p:cNvPr id="1363" name="AutoShape 339">
            <a:hlinkClick r:id="rId7"/>
          </p:cNvPr>
          <p:cNvSpPr>
            <a:spLocks noChangeArrowheads="1"/>
          </p:cNvSpPr>
          <p:nvPr/>
        </p:nvSpPr>
        <p:spPr bwMode="auto">
          <a:xfrm>
            <a:off x="2248837" y="5437204"/>
            <a:ext cx="2918984" cy="55514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1. Struktura obyvatelstva</a:t>
            </a: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Demografie.info</a:t>
            </a:r>
          </a:p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</p:txBody>
      </p:sp>
      <p:sp>
        <p:nvSpPr>
          <p:cNvPr id="15383" name="Obdélník 3"/>
          <p:cNvSpPr>
            <a:spLocks noChangeArrowheads="1"/>
          </p:cNvSpPr>
          <p:nvPr/>
        </p:nvSpPr>
        <p:spPr bwMode="auto">
          <a:xfrm>
            <a:off x="2411760" y="943542"/>
            <a:ext cx="6408712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Wingdings" pitchFamily="2" charset="2"/>
              <a:buChar char="Ø"/>
            </a:pPr>
            <a:r>
              <a:rPr lang="cs-CZ" altLang="cs-CZ" sz="1400" i="1" dirty="0"/>
              <a:t> Na úvod přečtěte texty ze zdrojů 1, 2 a následně vypracujte úkoly do pracovního listu.</a:t>
            </a: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981044660"/>
              </p:ext>
            </p:extLst>
          </p:nvPr>
        </p:nvGraphicFramePr>
        <p:xfrm>
          <a:off x="179387" y="307804"/>
          <a:ext cx="8641085" cy="49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AutoShape 339">
            <a:hlinkClick r:id="rId13"/>
          </p:cNvPr>
          <p:cNvSpPr>
            <a:spLocks noChangeArrowheads="1"/>
          </p:cNvSpPr>
          <p:nvPr/>
        </p:nvSpPr>
        <p:spPr bwMode="auto">
          <a:xfrm>
            <a:off x="5510898" y="5438471"/>
            <a:ext cx="3057518" cy="55261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2. Struktura podle věku a pohlaví Demografie.info</a:t>
            </a:r>
          </a:p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</p:txBody>
      </p:sp>
      <p:sp>
        <p:nvSpPr>
          <p:cNvPr id="24" name="AutoShape 339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10898" y="6119093"/>
            <a:ext cx="3057518" cy="54250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4. Tabulka – věkové složení ČR</a:t>
            </a:r>
          </a:p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</p:txBody>
      </p:sp>
      <p:sp>
        <p:nvSpPr>
          <p:cNvPr id="21" name="AutoShape 33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250057" y="6119093"/>
            <a:ext cx="2916544" cy="54802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  <a:p>
            <a:pPr algn="ctr"/>
            <a:r>
              <a:rPr lang="cs-CZ" altLang="cs-CZ" dirty="0">
                <a:latin typeface="+mn-lt"/>
              </a:rPr>
              <a:t>3. Vybrané pojmy demografické statistiky</a:t>
            </a:r>
          </a:p>
          <a:p>
            <a:pPr algn="ctr">
              <a:defRPr/>
            </a:pPr>
            <a:endParaRPr lang="cs-CZ" altLang="cs-CZ" dirty="0">
              <a:latin typeface="+mn-lt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974206" y="5018407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Zdroje: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1905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" name="AutoShape 331">
            <a:hlinkClick r:id="rId2"/>
          </p:cNvPr>
          <p:cNvSpPr>
            <a:spLocks noChangeArrowheads="1"/>
          </p:cNvSpPr>
          <p:nvPr/>
        </p:nvSpPr>
        <p:spPr bwMode="auto">
          <a:xfrm>
            <a:off x="179388" y="6165851"/>
            <a:ext cx="1512887" cy="5032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>
                <a:latin typeface="Arial" panose="020B0604020202020204" pitchFamily="34" charset="0"/>
                <a:cs typeface="+mn-cs"/>
              </a:rPr>
              <a:t>Google</a:t>
            </a:r>
          </a:p>
        </p:txBody>
      </p:sp>
      <p:graphicFrame>
        <p:nvGraphicFramePr>
          <p:cNvPr id="35" name="Diagram 34"/>
          <p:cNvGraphicFramePr/>
          <p:nvPr/>
        </p:nvGraphicFramePr>
        <p:xfrm>
          <a:off x="179387" y="307804"/>
          <a:ext cx="8561717" cy="49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1" name="Skupina 50"/>
          <p:cNvGrpSpPr/>
          <p:nvPr/>
        </p:nvGrpSpPr>
        <p:grpSpPr>
          <a:xfrm>
            <a:off x="2194862" y="2814317"/>
            <a:ext cx="6527770" cy="1229365"/>
            <a:chOff x="3251901" y="1941675"/>
            <a:chExt cx="5443552" cy="1073673"/>
          </a:xfrm>
          <a:solidFill>
            <a:schemeClr val="bg1"/>
          </a:solidFill>
        </p:grpSpPr>
        <p:sp>
          <p:nvSpPr>
            <p:cNvPr id="52" name="Volný tvar 51"/>
            <p:cNvSpPr/>
            <p:nvPr/>
          </p:nvSpPr>
          <p:spPr>
            <a:xfrm>
              <a:off x="3601146" y="1941675"/>
              <a:ext cx="5094307" cy="1073673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 marL="342900" indent="-342900">
                <a:buFontTx/>
                <a:buAutoNum type="alphaLcParenR"/>
                <a:defRPr/>
              </a:pPr>
              <a:r>
                <a:rPr lang="cs-CZ" altLang="cs-CZ" sz="1400" i="1" dirty="0"/>
                <a:t>Jak se mění věková struktura světové populace? Porovnejte typ pyramidy např. v letech 1950, 1970, 1990, 2010 a současný rok. Změny stručně popište.</a:t>
              </a:r>
            </a:p>
            <a:p>
              <a:pPr marL="342900" indent="-342900">
                <a:buFontTx/>
                <a:buAutoNum type="alphaLcParenR"/>
                <a:defRPr/>
              </a:pPr>
              <a:r>
                <a:rPr lang="cs-CZ" altLang="cs-CZ" sz="1400" i="1" dirty="0"/>
                <a:t>Jaký je odhad vývoje v budoucnu? Nastavte např. rok 2100.</a:t>
              </a:r>
            </a:p>
          </p:txBody>
        </p:sp>
        <p:sp>
          <p:nvSpPr>
            <p:cNvPr id="53" name="Ovál 52"/>
            <p:cNvSpPr/>
            <p:nvPr/>
          </p:nvSpPr>
          <p:spPr>
            <a:xfrm>
              <a:off x="3251901" y="2208141"/>
              <a:ext cx="476343" cy="50485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600" dirty="0">
                  <a:solidFill>
                    <a:schemeClr val="bg1"/>
                  </a:solidFill>
                </a:rPr>
                <a:t>3.</a:t>
              </a:r>
            </a:p>
          </p:txBody>
        </p:sp>
      </p:grpSp>
      <p:sp>
        <p:nvSpPr>
          <p:cNvPr id="23" name="AutoShape 334">
            <a:hlinkClick r:id="rId8"/>
          </p:cNvPr>
          <p:cNvSpPr>
            <a:spLocks noChangeArrowheads="1"/>
          </p:cNvSpPr>
          <p:nvPr/>
        </p:nvSpPr>
        <p:spPr bwMode="auto">
          <a:xfrm>
            <a:off x="2213454" y="6088506"/>
            <a:ext cx="6484666" cy="600464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dirty="0">
                <a:latin typeface="+mj-lt"/>
                <a:cs typeface="+mn-cs"/>
              </a:rPr>
              <a:t>Věková pyramida světové populace</a:t>
            </a:r>
          </a:p>
          <a:p>
            <a:pPr algn="ctr">
              <a:defRPr/>
            </a:pPr>
            <a:r>
              <a:rPr lang="cs-CZ" altLang="cs-CZ" dirty="0">
                <a:latin typeface="+mj-lt"/>
                <a:cs typeface="+mn-cs"/>
              </a:rPr>
              <a:t>Populationpyramid.net</a:t>
            </a:r>
          </a:p>
        </p:txBody>
      </p:sp>
      <p:sp>
        <p:nvSpPr>
          <p:cNvPr id="24" name="AutoShape 331">
            <a:hlinkClick r:id="rId9"/>
          </p:cNvPr>
          <p:cNvSpPr>
            <a:spLocks noChangeArrowheads="1"/>
          </p:cNvSpPr>
          <p:nvPr/>
        </p:nvSpPr>
        <p:spPr bwMode="auto">
          <a:xfrm>
            <a:off x="2256438" y="1879402"/>
            <a:ext cx="2027530" cy="58808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Věková pyramida </a:t>
            </a: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Typy věkových pyramid</a:t>
            </a: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Wikipedie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2201198" y="4466623"/>
            <a:ext cx="6509178" cy="1081392"/>
            <a:chOff x="3206174" y="2081510"/>
            <a:chExt cx="5159223" cy="862099"/>
          </a:xfrm>
          <a:solidFill>
            <a:schemeClr val="bg1"/>
          </a:solidFill>
        </p:grpSpPr>
        <p:sp>
          <p:nvSpPr>
            <p:cNvPr id="21" name="Volný tvar 20"/>
            <p:cNvSpPr/>
            <p:nvPr/>
          </p:nvSpPr>
          <p:spPr>
            <a:xfrm>
              <a:off x="3601146" y="2081510"/>
              <a:ext cx="4764251" cy="862099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>
                <a:defRPr/>
              </a:pPr>
              <a:r>
                <a:rPr lang="cs-CZ" altLang="cs-CZ" sz="1400" i="1" dirty="0"/>
                <a:t>Na stránkách Populationpyramid.net výběrem zobrazte věkové pyramidy níže uvedených států. Určete a zapište do pracovního listu typ pyramidy každého státu a přiřaďte popis (Německo, Nigérie, Indie).</a:t>
              </a:r>
            </a:p>
          </p:txBody>
        </p:sp>
        <p:sp>
          <p:nvSpPr>
            <p:cNvPr id="25" name="Ovál 24"/>
            <p:cNvSpPr/>
            <p:nvPr/>
          </p:nvSpPr>
          <p:spPr>
            <a:xfrm>
              <a:off x="3206174" y="2308204"/>
              <a:ext cx="476343" cy="50485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600" dirty="0">
                  <a:solidFill>
                    <a:schemeClr val="bg1"/>
                  </a:solidFill>
                </a:rPr>
                <a:t>4.</a:t>
              </a:r>
            </a:p>
          </p:txBody>
        </p:sp>
      </p:grpSp>
      <p:sp>
        <p:nvSpPr>
          <p:cNvPr id="16410" name="Obdélník 3"/>
          <p:cNvSpPr>
            <a:spLocks noChangeArrowheads="1"/>
          </p:cNvSpPr>
          <p:nvPr/>
        </p:nvSpPr>
        <p:spPr bwMode="auto">
          <a:xfrm>
            <a:off x="2256438" y="962604"/>
            <a:ext cx="6430361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Wingdings" pitchFamily="2" charset="2"/>
              <a:buChar char="Ø"/>
            </a:pPr>
            <a:r>
              <a:rPr lang="cs-CZ" altLang="cs-CZ" sz="1400" i="1" dirty="0"/>
              <a:t> Z nabídnutých zdrojů (nebo v učebnici) vyhledejte informace o věkové pyramidě a jejích typech. Vypracujte níže uvedené úkoly do pracovního listu.</a:t>
            </a:r>
          </a:p>
        </p:txBody>
      </p:sp>
      <p:sp>
        <p:nvSpPr>
          <p:cNvPr id="28" name="AutoShape 33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416639" y="1879402"/>
            <a:ext cx="1811113" cy="588086"/>
          </a:xfrm>
          <a:prstGeom prst="roundRect">
            <a:avLst>
              <a:gd name="adj" fmla="val 16667"/>
            </a:avLst>
          </a:prstGeom>
          <a:solidFill>
            <a:srgbClr val="E7F7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Typy věkových pyramid</a:t>
            </a:r>
          </a:p>
        </p:txBody>
      </p:sp>
      <p:sp>
        <p:nvSpPr>
          <p:cNvPr id="29" name="AutoShape 331">
            <a:hlinkClick r:id="rId11"/>
          </p:cNvPr>
          <p:cNvSpPr>
            <a:spLocks noChangeArrowheads="1"/>
          </p:cNvSpPr>
          <p:nvPr/>
        </p:nvSpPr>
        <p:spPr bwMode="auto">
          <a:xfrm>
            <a:off x="6360423" y="1879402"/>
            <a:ext cx="2380681" cy="59260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sz="900" dirty="0">
                <a:latin typeface="+mn-lt"/>
                <a:cs typeface="+mn-cs"/>
              </a:rPr>
              <a:t>Kliknutím stáhnete dokument ve formátu </a:t>
            </a:r>
            <a:r>
              <a:rPr lang="cs-CZ" altLang="cs-CZ" sz="900" dirty="0" err="1">
                <a:latin typeface="+mn-lt"/>
                <a:cs typeface="+mn-cs"/>
              </a:rPr>
              <a:t>pdf</a:t>
            </a:r>
            <a:endParaRPr lang="cs-CZ" altLang="cs-CZ" sz="90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Co prozradí věková pyramida</a:t>
            </a: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Geografické rozhledy</a:t>
            </a:r>
          </a:p>
        </p:txBody>
      </p:sp>
      <p:sp>
        <p:nvSpPr>
          <p:cNvPr id="26" name="Zaoblený obdélník 25">
            <a:hlinkClick r:id="rId12" action="ppaction://hlinksldjump"/>
          </p:cNvPr>
          <p:cNvSpPr/>
          <p:nvPr/>
        </p:nvSpPr>
        <p:spPr>
          <a:xfrm>
            <a:off x="205701" y="1527584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Struktura obyvatel podle věku a pohlaví</a:t>
            </a:r>
          </a:p>
        </p:txBody>
      </p:sp>
      <p:sp>
        <p:nvSpPr>
          <p:cNvPr id="30" name="Zaoblený obdélník 29">
            <a:hlinkClick r:id="rId13" action="ppaction://hlinksldjump"/>
          </p:cNvPr>
          <p:cNvSpPr/>
          <p:nvPr/>
        </p:nvSpPr>
        <p:spPr>
          <a:xfrm>
            <a:off x="198678" y="2570859"/>
            <a:ext cx="1493597" cy="79163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Věkové pyramidy</a:t>
            </a:r>
          </a:p>
        </p:txBody>
      </p:sp>
      <p:sp>
        <p:nvSpPr>
          <p:cNvPr id="32" name="Zaoblený obdélník 31">
            <a:hlinkClick r:id="rId14" action="ppaction://hlinksldjump"/>
          </p:cNvPr>
          <p:cNvSpPr/>
          <p:nvPr/>
        </p:nvSpPr>
        <p:spPr>
          <a:xfrm>
            <a:off x="179387" y="4653585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Věková pyramida ČR</a:t>
            </a:r>
          </a:p>
        </p:txBody>
      </p:sp>
      <p:sp>
        <p:nvSpPr>
          <p:cNvPr id="33" name="Zaoblený obdélník 32">
            <a:hlinkClick r:id="rId15" action="ppaction://hlinksldjump"/>
          </p:cNvPr>
          <p:cNvSpPr/>
          <p:nvPr/>
        </p:nvSpPr>
        <p:spPr>
          <a:xfrm>
            <a:off x="205701" y="3609638"/>
            <a:ext cx="1493597" cy="7923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Problém stárnutí populace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22910" y="5724734"/>
            <a:ext cx="6441682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Stránky </a:t>
            </a:r>
            <a:r>
              <a:rPr lang="cs-CZ" altLang="cs-CZ" sz="1000" dirty="0">
                <a:latin typeface="Arial" panose="020B0604020202020204" pitchFamily="34" charset="0"/>
              </a:rPr>
              <a:t>Populationpyramid.net</a:t>
            </a:r>
            <a:r>
              <a:rPr lang="cs-CZ" altLang="cs-CZ" sz="1000" dirty="0"/>
              <a:t> (po otevření stránky kliknutím na šipku v levém horním rohu vyberte stát):</a:t>
            </a:r>
            <a:endParaRPr lang="cs-CZ" altLang="cs-CZ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7"/>
          <p:cNvSpPr txBox="1">
            <a:spLocks noChangeArrowheads="1"/>
          </p:cNvSpPr>
          <p:nvPr/>
        </p:nvSpPr>
        <p:spPr bwMode="auto">
          <a:xfrm>
            <a:off x="2819400" y="7143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bg1"/>
                </a:solidFill>
              </a:rPr>
              <a:t>Přirozená měna obyvatel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905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2" name="AutoShape 331">
            <a:hlinkClick r:id="rId2"/>
          </p:cNvPr>
          <p:cNvSpPr>
            <a:spLocks noChangeArrowheads="1"/>
          </p:cNvSpPr>
          <p:nvPr/>
        </p:nvSpPr>
        <p:spPr bwMode="auto">
          <a:xfrm>
            <a:off x="179388" y="6165851"/>
            <a:ext cx="1512887" cy="5032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>
                <a:latin typeface="Arial" panose="020B0604020202020204" pitchFamily="34" charset="0"/>
                <a:cs typeface="+mn-cs"/>
              </a:rPr>
              <a:t>Google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179387" y="307804"/>
          <a:ext cx="8569076" cy="49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" name="AutoShape 26">
            <a:hlinkClick r:id="rId8"/>
          </p:cNvPr>
          <p:cNvSpPr>
            <a:spLocks noChangeArrowheads="1"/>
          </p:cNvSpPr>
          <p:nvPr/>
        </p:nvSpPr>
        <p:spPr bwMode="auto">
          <a:xfrm>
            <a:off x="7043725" y="1345845"/>
            <a:ext cx="1604787" cy="426941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Stárnutí populace</a:t>
            </a: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Wikipedie</a:t>
            </a:r>
          </a:p>
        </p:txBody>
      </p:sp>
      <p:sp>
        <p:nvSpPr>
          <p:cNvPr id="20" name="Zaoblený obdélník 19">
            <a:hlinkClick r:id="rId9" action="ppaction://hlinksldjump"/>
          </p:cNvPr>
          <p:cNvSpPr/>
          <p:nvPr/>
        </p:nvSpPr>
        <p:spPr>
          <a:xfrm>
            <a:off x="198678" y="2570859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Věkové pyramidy</a:t>
            </a:r>
          </a:p>
        </p:txBody>
      </p:sp>
      <p:sp>
        <p:nvSpPr>
          <p:cNvPr id="24" name="Zaoblený obdélník 23">
            <a:hlinkClick r:id="rId10" action="ppaction://hlinksldjump"/>
          </p:cNvPr>
          <p:cNvSpPr/>
          <p:nvPr/>
        </p:nvSpPr>
        <p:spPr>
          <a:xfrm>
            <a:off x="179387" y="4653585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Věková pyramida ČR</a:t>
            </a:r>
          </a:p>
        </p:txBody>
      </p:sp>
      <p:sp>
        <p:nvSpPr>
          <p:cNvPr id="25" name="Zaoblený obdélník 24">
            <a:hlinkClick r:id="rId11" action="ppaction://hlinksldjump"/>
          </p:cNvPr>
          <p:cNvSpPr/>
          <p:nvPr/>
        </p:nvSpPr>
        <p:spPr>
          <a:xfrm>
            <a:off x="205701" y="3609638"/>
            <a:ext cx="1493597" cy="7923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Problém stárnutí populace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52569" y="927390"/>
            <a:ext cx="6563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400" i="1" dirty="0"/>
              <a:t>Vyberte jeden ze dvou nabídnutých zdrojů a po přečtení textu vypracujte do pracovního listu zadané úkoly. </a:t>
            </a:r>
          </a:p>
        </p:txBody>
      </p:sp>
      <p:sp>
        <p:nvSpPr>
          <p:cNvPr id="28" name="AutoShape 26">
            <a:hlinkClick r:id="rId12"/>
          </p:cNvPr>
          <p:cNvSpPr>
            <a:spLocks noChangeArrowheads="1"/>
          </p:cNvSpPr>
          <p:nvPr/>
        </p:nvSpPr>
        <p:spPr bwMode="auto">
          <a:xfrm>
            <a:off x="5291369" y="1365767"/>
            <a:ext cx="1604787" cy="426941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Stárnutí populace</a:t>
            </a: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Demografie.info</a:t>
            </a:r>
          </a:p>
        </p:txBody>
      </p:sp>
      <p:grpSp>
        <p:nvGrpSpPr>
          <p:cNvPr id="29" name="Skupina 28"/>
          <p:cNvGrpSpPr/>
          <p:nvPr/>
        </p:nvGrpSpPr>
        <p:grpSpPr>
          <a:xfrm>
            <a:off x="2096092" y="1894912"/>
            <a:ext cx="6547600" cy="977430"/>
            <a:chOff x="1340841" y="3401162"/>
            <a:chExt cx="5460089" cy="1025713"/>
          </a:xfrm>
          <a:solidFill>
            <a:schemeClr val="bg1"/>
          </a:solidFill>
        </p:grpSpPr>
        <p:sp>
          <p:nvSpPr>
            <p:cNvPr id="30" name="Volný tvar 29"/>
            <p:cNvSpPr/>
            <p:nvPr/>
          </p:nvSpPr>
          <p:spPr>
            <a:xfrm>
              <a:off x="1706623" y="3401162"/>
              <a:ext cx="5094307" cy="1025713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>
                <a:defRPr/>
              </a:pPr>
              <a:endParaRPr lang="cs-CZ" sz="1400" dirty="0"/>
            </a:p>
            <a:p>
              <a:pPr>
                <a:defRPr/>
              </a:pPr>
              <a:r>
                <a:rPr lang="cs-CZ" sz="1400" i="1" dirty="0"/>
                <a:t>Na stránkách population.pyramid.net vyberte stát Rakousko (</a:t>
              </a:r>
              <a:r>
                <a:rPr lang="cs-CZ" sz="1400" i="1" dirty="0" err="1"/>
                <a:t>Austria</a:t>
              </a:r>
              <a:r>
                <a:rPr lang="cs-CZ" sz="1400" i="1" dirty="0"/>
                <a:t>) </a:t>
              </a:r>
              <a:br>
                <a:rPr lang="cs-CZ" sz="1400" i="1" dirty="0"/>
              </a:br>
              <a:r>
                <a:rPr lang="cs-CZ" sz="1400" i="1" dirty="0"/>
                <a:t>a posunem +/- 5 v části „</a:t>
              </a:r>
              <a:r>
                <a:rPr lang="cs-CZ" sz="1400" i="1" dirty="0" err="1"/>
                <a:t>year</a:t>
              </a:r>
              <a:r>
                <a:rPr lang="cs-CZ" sz="1400" i="1" dirty="0"/>
                <a:t>“ pozorujte změny věkové pyramidy v období od roku 1950 s projekcí do roku 2050.</a:t>
              </a:r>
            </a:p>
            <a:p>
              <a:pPr>
                <a:defRPr/>
              </a:pPr>
              <a:r>
                <a:rPr lang="cs-CZ" sz="1400" i="1" dirty="0"/>
                <a:t>Které dvě složky obyvatel se mění a jak?</a:t>
              </a:r>
              <a:endParaRPr lang="cs-CZ" sz="1400" dirty="0"/>
            </a:p>
            <a:p>
              <a:pPr>
                <a:defRPr/>
              </a:pPr>
              <a:endParaRPr lang="cs-CZ" altLang="cs-CZ" sz="1400" i="1" dirty="0"/>
            </a:p>
          </p:txBody>
        </p:sp>
        <p:sp>
          <p:nvSpPr>
            <p:cNvPr id="31" name="Ovál 30"/>
            <p:cNvSpPr/>
            <p:nvPr/>
          </p:nvSpPr>
          <p:spPr>
            <a:xfrm>
              <a:off x="1340841" y="3768892"/>
              <a:ext cx="476343" cy="50485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600" dirty="0">
                  <a:solidFill>
                    <a:schemeClr val="bg1"/>
                  </a:solidFill>
                </a:rPr>
                <a:t>5.</a:t>
              </a: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2117240" y="4028925"/>
            <a:ext cx="6547600" cy="901078"/>
            <a:chOff x="3393291" y="1540030"/>
            <a:chExt cx="5460089" cy="945589"/>
          </a:xfrm>
          <a:solidFill>
            <a:schemeClr val="bg1"/>
          </a:solidFill>
        </p:grpSpPr>
        <p:sp>
          <p:nvSpPr>
            <p:cNvPr id="33" name="Volný tvar 32"/>
            <p:cNvSpPr/>
            <p:nvPr/>
          </p:nvSpPr>
          <p:spPr>
            <a:xfrm>
              <a:off x="3759073" y="1540030"/>
              <a:ext cx="5094307" cy="945589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ln>
              <a:solidFill>
                <a:srgbClr val="0066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 eaLnBrk="0" hangingPunct="0"/>
              <a:r>
                <a:rPr lang="cs-CZ" sz="1400" i="1" dirty="0"/>
                <a:t>Ke stárnutí populace – podobně jako v ostatních vyspělých zemích – dochází také v Německu. Jakou úlohu zde může hrát migrace? Porovnej své názory </a:t>
              </a:r>
              <a:br>
                <a:rPr lang="cs-CZ" sz="1400" i="1" dirty="0"/>
              </a:br>
              <a:r>
                <a:rPr lang="cs-CZ" sz="1400" i="1" dirty="0"/>
                <a:t>s uvedeným článkem. </a:t>
              </a:r>
              <a:endParaRPr lang="cs-CZ" sz="1400" dirty="0"/>
            </a:p>
          </p:txBody>
        </p:sp>
        <p:sp>
          <p:nvSpPr>
            <p:cNvPr id="35" name="Ovál 34"/>
            <p:cNvSpPr/>
            <p:nvPr/>
          </p:nvSpPr>
          <p:spPr>
            <a:xfrm>
              <a:off x="3393291" y="1894187"/>
              <a:ext cx="469635" cy="504853"/>
            </a:xfrm>
            <a:prstGeom prst="ellipse">
              <a:avLst/>
            </a:prstGeom>
            <a:solidFill>
              <a:srgbClr val="0066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>
                  <a:solidFill>
                    <a:schemeClr val="bg1"/>
                  </a:solidFill>
                </a:rPr>
                <a:t>V2</a:t>
              </a: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2073635" y="3083404"/>
            <a:ext cx="6575771" cy="736177"/>
            <a:chOff x="3211872" y="1607626"/>
            <a:chExt cx="5483581" cy="772542"/>
          </a:xfrm>
          <a:solidFill>
            <a:schemeClr val="bg1"/>
          </a:solidFill>
        </p:grpSpPr>
        <p:sp>
          <p:nvSpPr>
            <p:cNvPr id="37" name="Volný tvar 36"/>
            <p:cNvSpPr/>
            <p:nvPr/>
          </p:nvSpPr>
          <p:spPr>
            <a:xfrm>
              <a:off x="3601146" y="1607626"/>
              <a:ext cx="5094307" cy="772542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>
                <a:defRPr/>
              </a:pPr>
              <a:endParaRPr lang="cs-CZ" sz="1400" dirty="0"/>
            </a:p>
            <a:p>
              <a:pPr eaLnBrk="0" hangingPunct="0"/>
              <a:r>
                <a:rPr lang="cs-CZ" sz="1400" i="1" dirty="0"/>
                <a:t>Dokážete popsat, jaká jsou rizika stárnutí populace z hlediska ekonomického </a:t>
              </a:r>
              <a:br>
                <a:rPr lang="cs-CZ" sz="1400" i="1" dirty="0"/>
              </a:br>
              <a:r>
                <a:rPr lang="cs-CZ" sz="1400" i="1" dirty="0"/>
                <a:t>a sociálního?</a:t>
              </a:r>
            </a:p>
            <a:p>
              <a:pPr marL="342900" indent="-342900">
                <a:buAutoNum type="alphaLcParenR"/>
                <a:defRPr/>
              </a:pPr>
              <a:endParaRPr lang="cs-CZ" sz="1400" dirty="0"/>
            </a:p>
          </p:txBody>
        </p:sp>
        <p:sp>
          <p:nvSpPr>
            <p:cNvPr id="38" name="Ovál 37"/>
            <p:cNvSpPr/>
            <p:nvPr/>
          </p:nvSpPr>
          <p:spPr>
            <a:xfrm>
              <a:off x="3211872" y="1753056"/>
              <a:ext cx="476343" cy="50485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600" dirty="0">
                  <a:solidFill>
                    <a:schemeClr val="bg1"/>
                  </a:solidFill>
                </a:rPr>
                <a:t>6.</a:t>
              </a:r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2073635" y="5124494"/>
            <a:ext cx="6565909" cy="1095916"/>
            <a:chOff x="3283677" y="2076001"/>
            <a:chExt cx="5475357" cy="1150052"/>
          </a:xfrm>
          <a:solidFill>
            <a:schemeClr val="bg1"/>
          </a:solidFill>
        </p:grpSpPr>
        <p:sp>
          <p:nvSpPr>
            <p:cNvPr id="42" name="Volný tvar 41"/>
            <p:cNvSpPr/>
            <p:nvPr/>
          </p:nvSpPr>
          <p:spPr>
            <a:xfrm>
              <a:off x="3664727" y="2076001"/>
              <a:ext cx="5094307" cy="1150052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ln>
              <a:solidFill>
                <a:srgbClr val="0066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>
                <a:defRPr/>
              </a:pPr>
              <a:endParaRPr lang="cs-CZ" sz="1400" dirty="0"/>
            </a:p>
            <a:p>
              <a:pPr>
                <a:defRPr/>
              </a:pPr>
              <a:endParaRPr lang="cs-CZ" sz="1400" dirty="0"/>
            </a:p>
            <a:p>
              <a:pPr eaLnBrk="0" hangingPunct="0"/>
              <a:r>
                <a:rPr lang="cs-CZ" sz="1400" i="1" dirty="0"/>
                <a:t>Ke stárnutí populace dochází také v Číně. Jakou roli zde hrála politika jednoho dítěte? Jak reaguje vláda? Prohlédněte věkovou pyramidu v období posledních deset let – je již patrná změna v plodnosti? Jaká je projekce do roku 2050? Stručně zapište.</a:t>
              </a:r>
              <a:endParaRPr lang="cs-CZ" sz="1400" dirty="0"/>
            </a:p>
            <a:p>
              <a:pPr eaLnBrk="0" hangingPunct="0"/>
              <a:endParaRPr lang="cs-CZ" sz="1400" dirty="0"/>
            </a:p>
            <a:p>
              <a:pPr>
                <a:defRPr/>
              </a:pPr>
              <a:endParaRPr lang="cs-CZ" altLang="cs-CZ" sz="1400" i="1" dirty="0"/>
            </a:p>
          </p:txBody>
        </p:sp>
        <p:sp>
          <p:nvSpPr>
            <p:cNvPr id="43" name="Ovál 42"/>
            <p:cNvSpPr/>
            <p:nvPr/>
          </p:nvSpPr>
          <p:spPr>
            <a:xfrm>
              <a:off x="3283677" y="2417945"/>
              <a:ext cx="476343" cy="504853"/>
            </a:xfrm>
            <a:prstGeom prst="ellipse">
              <a:avLst/>
            </a:prstGeom>
            <a:solidFill>
              <a:srgbClr val="0066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>
                  <a:solidFill>
                    <a:schemeClr val="bg1"/>
                  </a:solidFill>
                </a:rPr>
                <a:t>V3</a:t>
              </a:r>
            </a:p>
          </p:txBody>
        </p:sp>
      </p:grpSp>
      <p:sp>
        <p:nvSpPr>
          <p:cNvPr id="3" name="AutoShape 334">
            <a:hlinkClick r:id="rId13"/>
          </p:cNvPr>
          <p:cNvSpPr>
            <a:spLocks noChangeArrowheads="1"/>
          </p:cNvSpPr>
          <p:nvPr/>
        </p:nvSpPr>
        <p:spPr bwMode="auto">
          <a:xfrm>
            <a:off x="5933590" y="2505584"/>
            <a:ext cx="2592288" cy="476089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Věková pyramida světové populace</a:t>
            </a: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Populationpyramid.net</a:t>
            </a:r>
          </a:p>
        </p:txBody>
      </p:sp>
      <p:sp>
        <p:nvSpPr>
          <p:cNvPr id="39" name="AutoShape 26">
            <a:hlinkClick r:id="rId14"/>
          </p:cNvPr>
          <p:cNvSpPr>
            <a:spLocks noChangeArrowheads="1"/>
          </p:cNvSpPr>
          <p:nvPr/>
        </p:nvSpPr>
        <p:spPr bwMode="auto">
          <a:xfrm>
            <a:off x="5821236" y="4653584"/>
            <a:ext cx="2725790" cy="40919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Problém stárnutí populace v Německu</a:t>
            </a: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Globe24.cz</a:t>
            </a:r>
          </a:p>
        </p:txBody>
      </p:sp>
      <p:sp>
        <p:nvSpPr>
          <p:cNvPr id="121882" name="AutoShape 26">
            <a:hlinkClick r:id="rId15"/>
          </p:cNvPr>
          <p:cNvSpPr>
            <a:spLocks noChangeArrowheads="1"/>
          </p:cNvSpPr>
          <p:nvPr/>
        </p:nvSpPr>
        <p:spPr bwMode="auto">
          <a:xfrm>
            <a:off x="5982963" y="5969100"/>
            <a:ext cx="2542915" cy="44580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cs-CZ" altLang="cs-CZ" sz="110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Článek:  Čínská populace stárne </a:t>
            </a:r>
          </a:p>
          <a:p>
            <a:pPr algn="ctr">
              <a:defRPr/>
            </a:pPr>
            <a:r>
              <a:rPr lang="cs-CZ" altLang="cs-CZ" sz="1100" dirty="0">
                <a:latin typeface="+mn-lt"/>
                <a:cs typeface="+mn-cs"/>
              </a:rPr>
              <a:t>iDNES.cz</a:t>
            </a:r>
          </a:p>
          <a:p>
            <a:pPr algn="ctr">
              <a:defRPr/>
            </a:pPr>
            <a:endParaRPr lang="cs-CZ" altLang="cs-CZ" sz="1100" dirty="0">
              <a:latin typeface="+mn-lt"/>
              <a:cs typeface="+mn-cs"/>
            </a:endParaRPr>
          </a:p>
        </p:txBody>
      </p:sp>
      <p:sp>
        <p:nvSpPr>
          <p:cNvPr id="41" name="Zaoblený obdélník 40">
            <a:hlinkClick r:id="rId16" action="ppaction://hlinksldjump"/>
          </p:cNvPr>
          <p:cNvSpPr/>
          <p:nvPr/>
        </p:nvSpPr>
        <p:spPr>
          <a:xfrm>
            <a:off x="205701" y="1527584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Struktura obyvatel podle věku a pohlaví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7"/>
          <p:cNvSpPr txBox="1">
            <a:spLocks noChangeArrowheads="1"/>
          </p:cNvSpPr>
          <p:nvPr/>
        </p:nvSpPr>
        <p:spPr bwMode="auto">
          <a:xfrm>
            <a:off x="2268538" y="71438"/>
            <a:ext cx="6624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bg1"/>
                </a:solidFill>
              </a:rPr>
              <a:t>Vývoj počtu obyvatel v budoucnu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0" y="0"/>
            <a:ext cx="1905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5" name="AutoShape 331">
            <a:hlinkClick r:id="rId2"/>
          </p:cNvPr>
          <p:cNvSpPr>
            <a:spLocks noChangeArrowheads="1"/>
          </p:cNvSpPr>
          <p:nvPr/>
        </p:nvSpPr>
        <p:spPr bwMode="auto">
          <a:xfrm>
            <a:off x="179388" y="6165851"/>
            <a:ext cx="1512887" cy="5032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>
                <a:latin typeface="Arial" panose="020B0604020202020204" pitchFamily="34" charset="0"/>
                <a:cs typeface="+mn-cs"/>
              </a:rPr>
              <a:t>Google</a:t>
            </a:r>
          </a:p>
        </p:txBody>
      </p:sp>
      <p:graphicFrame>
        <p:nvGraphicFramePr>
          <p:cNvPr id="46" name="Diagram 45"/>
          <p:cNvGraphicFramePr/>
          <p:nvPr/>
        </p:nvGraphicFramePr>
        <p:xfrm>
          <a:off x="179387" y="307804"/>
          <a:ext cx="8561209" cy="49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1" name="Skupina 50"/>
          <p:cNvGrpSpPr/>
          <p:nvPr/>
        </p:nvGrpSpPr>
        <p:grpSpPr>
          <a:xfrm>
            <a:off x="2144122" y="2215752"/>
            <a:ext cx="6594937" cy="2073709"/>
            <a:chOff x="3038957" y="1767153"/>
            <a:chExt cx="5133225" cy="2073709"/>
          </a:xfrm>
          <a:solidFill>
            <a:schemeClr val="bg1"/>
          </a:solidFill>
        </p:grpSpPr>
        <p:sp>
          <p:nvSpPr>
            <p:cNvPr id="52" name="Volný tvar 51"/>
            <p:cNvSpPr/>
            <p:nvPr/>
          </p:nvSpPr>
          <p:spPr>
            <a:xfrm>
              <a:off x="3407931" y="1767153"/>
              <a:ext cx="4764251" cy="2073709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endParaRPr lang="cs-CZ" sz="1400" dirty="0"/>
            </a:p>
            <a:p>
              <a:endParaRPr lang="cs-C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cs-CZ" sz="1400" i="1" dirty="0">
                  <a:cs typeface="Arial" panose="020B0604020202020204" pitchFamily="34" charset="0"/>
                </a:rPr>
                <a:t>Na stránkách </a:t>
              </a:r>
              <a:r>
                <a:rPr lang="cs-CZ" altLang="cs-CZ" sz="1400" i="1" dirty="0">
                  <a:cs typeface="Arial" panose="020B0604020202020204" pitchFamily="34" charset="0"/>
                </a:rPr>
                <a:t>Populationpyramid.net v</a:t>
              </a:r>
              <a:r>
                <a:rPr lang="cs-CZ" sz="1400" i="1" dirty="0">
                  <a:cs typeface="Arial" panose="020B0604020202020204" pitchFamily="34" charset="0"/>
                </a:rPr>
                <a:t>yhledejte a prohlédněte si věkovou pyramidu České republiky. Sledujte vývoj od roku 1950 po současnost a dále projekci do roku 2005.</a:t>
              </a:r>
            </a:p>
            <a:p>
              <a:endParaRPr lang="cs-CZ" sz="1400" dirty="0">
                <a:cs typeface="Arial" panose="020B0604020202020204" pitchFamily="34" charset="0"/>
              </a:endParaRPr>
            </a:p>
            <a:p>
              <a:pPr marL="342900" indent="-342900">
                <a:buAutoNum type="alphaLcParenR"/>
              </a:pPr>
              <a:r>
                <a:rPr lang="cs-CZ" sz="1400" i="1" dirty="0">
                  <a:cs typeface="Arial" panose="020B0604020202020204" pitchFamily="34" charset="0"/>
                </a:rPr>
                <a:t>Vyhledej aktuální rok. O jaký typ pyramidy se jedná?</a:t>
              </a:r>
            </a:p>
            <a:p>
              <a:pPr marL="342900" indent="-342900">
                <a:buAutoNum type="alphaLcParenR"/>
              </a:pPr>
              <a:r>
                <a:rPr lang="cs-CZ" sz="1400" i="1" dirty="0">
                  <a:cs typeface="Arial" panose="020B0604020202020204" pitchFamily="34" charset="0"/>
                </a:rPr>
                <a:t>Vysvětlete jednotlivé zářezy. Dokážete vysvětlit, čím jsou způsobeny?</a:t>
              </a:r>
            </a:p>
            <a:p>
              <a:pPr marL="342900" indent="-342900">
                <a:buAutoNum type="alphaLcParenR"/>
              </a:pPr>
              <a:r>
                <a:rPr lang="cs-CZ" sz="1400" i="1" dirty="0">
                  <a:cs typeface="Arial" panose="020B0604020202020204" pitchFamily="34" charset="0"/>
                </a:rPr>
                <a:t>Víte co způsobilo zvýšení porodnosti v 70 letech minulého století? Vyhledejte na internetu pojem „Husákovy děti“.</a:t>
              </a:r>
            </a:p>
            <a:p>
              <a:endParaRPr lang="cs-CZ" sz="1400" dirty="0"/>
            </a:p>
            <a:p>
              <a:endParaRPr lang="cs-CZ" sz="1400" dirty="0"/>
            </a:p>
          </p:txBody>
        </p:sp>
        <p:sp>
          <p:nvSpPr>
            <p:cNvPr id="53" name="Ovál 52"/>
            <p:cNvSpPr/>
            <p:nvPr/>
          </p:nvSpPr>
          <p:spPr>
            <a:xfrm>
              <a:off x="3038957" y="2522460"/>
              <a:ext cx="443417" cy="5630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400" dirty="0"/>
                <a:t>7.</a:t>
              </a:r>
            </a:p>
          </p:txBody>
        </p:sp>
      </p:grpSp>
      <p:sp>
        <p:nvSpPr>
          <p:cNvPr id="37" name="AutoShape 334">
            <a:hlinkClick r:id="rId8"/>
          </p:cNvPr>
          <p:cNvSpPr>
            <a:spLocks noChangeArrowheads="1"/>
          </p:cNvSpPr>
          <p:nvPr/>
        </p:nvSpPr>
        <p:spPr bwMode="auto">
          <a:xfrm>
            <a:off x="2936952" y="1323985"/>
            <a:ext cx="5800389" cy="636094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cs-CZ" altLang="cs-CZ" dirty="0">
                <a:latin typeface="+mj-lt"/>
                <a:cs typeface="+mn-cs"/>
              </a:rPr>
              <a:t>Věkové pyramidy</a:t>
            </a:r>
          </a:p>
          <a:p>
            <a:pPr algn="ctr">
              <a:defRPr/>
            </a:pPr>
            <a:r>
              <a:rPr lang="cs-CZ" altLang="cs-CZ" dirty="0">
                <a:latin typeface="+mj-lt"/>
                <a:cs typeface="+mn-cs"/>
              </a:rPr>
              <a:t>Populationpyramid.net</a:t>
            </a:r>
          </a:p>
        </p:txBody>
      </p:sp>
      <p:sp>
        <p:nvSpPr>
          <p:cNvPr id="25" name="AutoShape 334">
            <a:hlinkClick r:id="rId9"/>
          </p:cNvPr>
          <p:cNvSpPr>
            <a:spLocks noChangeArrowheads="1"/>
          </p:cNvSpPr>
          <p:nvPr/>
        </p:nvSpPr>
        <p:spPr bwMode="auto">
          <a:xfrm>
            <a:off x="3779912" y="5949280"/>
            <a:ext cx="3506484" cy="64807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endParaRPr lang="cs-CZ" altLang="cs-CZ" dirty="0">
              <a:latin typeface="Arial" panose="020B0604020202020204" pitchFamily="34" charset="0"/>
              <a:cs typeface="+mn-cs"/>
            </a:endParaRPr>
          </a:p>
          <a:p>
            <a:pPr algn="ctr">
              <a:defRPr/>
            </a:pPr>
            <a:r>
              <a:rPr lang="cs-CZ" altLang="cs-CZ" dirty="0">
                <a:latin typeface="+mn-lt"/>
                <a:cs typeface="+mn-cs"/>
              </a:rPr>
              <a:t>Doplňující text:</a:t>
            </a:r>
          </a:p>
          <a:p>
            <a:pPr algn="ctr">
              <a:defRPr/>
            </a:pPr>
            <a:r>
              <a:rPr lang="cs-CZ" sz="1100" dirty="0">
                <a:latin typeface="+mn-lt"/>
              </a:rPr>
              <a:t>Demografické stárnutí ČR podle výsledků projekce</a:t>
            </a:r>
            <a:endParaRPr lang="cs-CZ" altLang="cs-CZ" dirty="0">
              <a:latin typeface="+mn-lt"/>
              <a:cs typeface="+mn-cs"/>
            </a:endParaRPr>
          </a:p>
          <a:p>
            <a:pPr algn="ctr">
              <a:defRPr/>
            </a:pPr>
            <a:endParaRPr lang="cs-CZ" altLang="cs-CZ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7" name="Zaoblený obdélník 26">
            <a:hlinkClick r:id="rId10" action="ppaction://hlinksldjump"/>
          </p:cNvPr>
          <p:cNvSpPr/>
          <p:nvPr/>
        </p:nvSpPr>
        <p:spPr>
          <a:xfrm>
            <a:off x="198678" y="2570859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Věkové pyramidy</a:t>
            </a:r>
          </a:p>
        </p:txBody>
      </p:sp>
      <p:sp>
        <p:nvSpPr>
          <p:cNvPr id="29" name="Zaoblený obdélník 28">
            <a:hlinkClick r:id="rId11" action="ppaction://hlinksldjump"/>
          </p:cNvPr>
          <p:cNvSpPr/>
          <p:nvPr/>
        </p:nvSpPr>
        <p:spPr>
          <a:xfrm>
            <a:off x="179387" y="4653585"/>
            <a:ext cx="1493597" cy="79163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Věková pyramida ČR</a:t>
            </a:r>
          </a:p>
        </p:txBody>
      </p:sp>
      <p:sp>
        <p:nvSpPr>
          <p:cNvPr id="31" name="Zaoblený obdélník 30">
            <a:hlinkClick r:id="rId12" action="ppaction://hlinksldjump"/>
          </p:cNvPr>
          <p:cNvSpPr/>
          <p:nvPr/>
        </p:nvSpPr>
        <p:spPr>
          <a:xfrm>
            <a:off x="205701" y="3609638"/>
            <a:ext cx="1493597" cy="7923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Problém stárnutí populace</a:t>
            </a:r>
          </a:p>
        </p:txBody>
      </p:sp>
      <p:sp>
        <p:nvSpPr>
          <p:cNvPr id="18" name="Zaoblený obdélník 17">
            <a:hlinkClick r:id="rId13" action="ppaction://hlinksldjump"/>
          </p:cNvPr>
          <p:cNvSpPr/>
          <p:nvPr/>
        </p:nvSpPr>
        <p:spPr>
          <a:xfrm>
            <a:off x="205701" y="1527584"/>
            <a:ext cx="1493597" cy="791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Struktura obyvatel podle věku a pohlaví</a:t>
            </a:r>
          </a:p>
        </p:txBody>
      </p:sp>
      <p:grpSp>
        <p:nvGrpSpPr>
          <p:cNvPr id="19" name="Skupina 18"/>
          <p:cNvGrpSpPr/>
          <p:nvPr/>
        </p:nvGrpSpPr>
        <p:grpSpPr>
          <a:xfrm>
            <a:off x="2144122" y="4583110"/>
            <a:ext cx="6596474" cy="1095916"/>
            <a:chOff x="3258189" y="2076001"/>
            <a:chExt cx="5500845" cy="1150052"/>
          </a:xfrm>
          <a:solidFill>
            <a:schemeClr val="bg1"/>
          </a:solidFill>
        </p:grpSpPr>
        <p:sp>
          <p:nvSpPr>
            <p:cNvPr id="20" name="Volný tvar 19"/>
            <p:cNvSpPr/>
            <p:nvPr/>
          </p:nvSpPr>
          <p:spPr>
            <a:xfrm>
              <a:off x="3664727" y="2076001"/>
              <a:ext cx="5094307" cy="1150052"/>
            </a:xfrm>
            <a:custGeom>
              <a:avLst/>
              <a:gdLst>
                <a:gd name="connsiteX0" fmla="*/ 0 w 4764251"/>
                <a:gd name="connsiteY0" fmla="*/ 0 h 563094"/>
                <a:gd name="connsiteX1" fmla="*/ 4482704 w 4764251"/>
                <a:gd name="connsiteY1" fmla="*/ 0 h 563094"/>
                <a:gd name="connsiteX2" fmla="*/ 4764251 w 4764251"/>
                <a:gd name="connsiteY2" fmla="*/ 281547 h 563094"/>
                <a:gd name="connsiteX3" fmla="*/ 4482704 w 4764251"/>
                <a:gd name="connsiteY3" fmla="*/ 563094 h 563094"/>
                <a:gd name="connsiteX4" fmla="*/ 0 w 4764251"/>
                <a:gd name="connsiteY4" fmla="*/ 563094 h 563094"/>
                <a:gd name="connsiteX5" fmla="*/ 0 w 4764251"/>
                <a:gd name="connsiteY5" fmla="*/ 0 h 5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4251" h="563094">
                  <a:moveTo>
                    <a:pt x="4764251" y="563093"/>
                  </a:moveTo>
                  <a:lnTo>
                    <a:pt x="281547" y="563093"/>
                  </a:lnTo>
                  <a:lnTo>
                    <a:pt x="0" y="281547"/>
                  </a:lnTo>
                  <a:lnTo>
                    <a:pt x="281547" y="1"/>
                  </a:lnTo>
                  <a:lnTo>
                    <a:pt x="4764251" y="1"/>
                  </a:lnTo>
                  <a:lnTo>
                    <a:pt x="4764251" y="563093"/>
                  </a:lnTo>
                  <a:close/>
                </a:path>
              </a:pathLst>
            </a:custGeom>
            <a:ln>
              <a:solidFill>
                <a:srgbClr val="0066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89082" tIns="45721" rIns="85344" bIns="45721" spcCol="1270" anchor="ctr"/>
            <a:lstStyle/>
            <a:p>
              <a:pPr>
                <a:defRPr/>
              </a:pPr>
              <a:endParaRPr lang="cs-CZ" sz="1400" dirty="0"/>
            </a:p>
            <a:p>
              <a:pPr>
                <a:defRPr/>
              </a:pPr>
              <a:endParaRPr lang="cs-CZ" sz="1400" dirty="0"/>
            </a:p>
            <a:p>
              <a:pPr>
                <a:lnSpc>
                  <a:spcPct val="130000"/>
                </a:lnSpc>
                <a:defRPr/>
              </a:pPr>
              <a:r>
                <a:rPr lang="cs-CZ" sz="1400" i="1" dirty="0"/>
                <a:t>Dochází také v naší republice ke stárnutí populace?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cs-CZ" altLang="cs-CZ" sz="1400" i="1" dirty="0"/>
                <a:t>Jaká ekonomická, případně sociální rizika hrozí v budoucnu vaší věkové skupině?</a:t>
              </a:r>
            </a:p>
            <a:p>
              <a:pPr eaLnBrk="0" hangingPunct="0"/>
              <a:endParaRPr lang="cs-CZ" sz="1400" dirty="0"/>
            </a:p>
            <a:p>
              <a:pPr>
                <a:defRPr/>
              </a:pPr>
              <a:endParaRPr lang="cs-CZ" altLang="cs-CZ" sz="1400" i="1" dirty="0"/>
            </a:p>
          </p:txBody>
        </p:sp>
        <p:sp>
          <p:nvSpPr>
            <p:cNvPr id="21" name="Ovál 20"/>
            <p:cNvSpPr/>
            <p:nvPr/>
          </p:nvSpPr>
          <p:spPr>
            <a:xfrm>
              <a:off x="3258189" y="2473473"/>
              <a:ext cx="476343" cy="571533"/>
            </a:xfrm>
            <a:prstGeom prst="ellipse">
              <a:avLst/>
            </a:prstGeom>
            <a:solidFill>
              <a:srgbClr val="0066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1600" dirty="0">
                  <a:solidFill>
                    <a:schemeClr val="bg1"/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468313" y="598488"/>
            <a:ext cx="7920037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+mn-cs"/>
              </a:rPr>
              <a:t>Typy věkových pyramid</a:t>
            </a:r>
          </a:p>
        </p:txBody>
      </p:sp>
      <p:sp>
        <p:nvSpPr>
          <p:cNvPr id="19458" name="Text Box 30"/>
          <p:cNvSpPr txBox="1">
            <a:spLocks noChangeArrowheads="1"/>
          </p:cNvSpPr>
          <p:nvPr/>
        </p:nvSpPr>
        <p:spPr bwMode="auto">
          <a:xfrm>
            <a:off x="900113" y="6092825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 altLang="cs-CZ" sz="1000" dirty="0" err="1"/>
              <a:t>Conscious</a:t>
            </a:r>
            <a:r>
              <a:rPr lang="cs-CZ" altLang="cs-CZ" sz="1000" dirty="0"/>
              <a:t>. Commons.wikimedia.org: </a:t>
            </a:r>
            <a:r>
              <a:rPr lang="cs-CZ" sz="1000" dirty="0"/>
              <a:t>Typy </a:t>
            </a:r>
            <a:r>
              <a:rPr lang="cs-CZ" sz="1000" dirty="0" err="1"/>
              <a:t>vekovych</a:t>
            </a:r>
            <a:r>
              <a:rPr lang="cs-CZ" sz="1000" dirty="0"/>
              <a:t> pyramid.png</a:t>
            </a:r>
            <a:r>
              <a:rPr lang="cs-CZ" altLang="cs-CZ" sz="1000" dirty="0"/>
              <a:t>[online]. 2008-11-11.  [cit. 2017-11-02]. Dostupný pod licencí Public </a:t>
            </a:r>
            <a:r>
              <a:rPr lang="cs-CZ" altLang="cs-CZ" sz="1000" dirty="0" err="1"/>
              <a:t>domain</a:t>
            </a:r>
            <a:r>
              <a:rPr lang="cs-CZ" altLang="cs-CZ" sz="1000" dirty="0"/>
              <a:t> na WWW:&lt;</a:t>
            </a:r>
            <a:r>
              <a:rPr lang="cs-CZ" altLang="cs-CZ" sz="1000" dirty="0">
                <a:hlinkClick r:id="rId2"/>
              </a:rPr>
              <a:t>https://commons.wikimedia.org/wiki/</a:t>
            </a:r>
            <a:r>
              <a:rPr lang="cs-CZ" altLang="cs-CZ" sz="1000" dirty="0" err="1">
                <a:hlinkClick r:id="rId2"/>
              </a:rPr>
              <a:t>File:Typy_vekovych_pyramid.png</a:t>
            </a:r>
            <a:r>
              <a:rPr lang="cs-CZ" altLang="cs-CZ" sz="1000" dirty="0"/>
              <a:t>&gt;.</a:t>
            </a:r>
          </a:p>
        </p:txBody>
      </p:sp>
      <p:sp>
        <p:nvSpPr>
          <p:cNvPr id="19459" name="Text Box 38"/>
          <p:cNvSpPr txBox="1">
            <a:spLocks noChangeArrowheads="1"/>
          </p:cNvSpPr>
          <p:nvPr/>
        </p:nvSpPr>
        <p:spPr bwMode="auto">
          <a:xfrm>
            <a:off x="250825" y="6092825"/>
            <a:ext cx="573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/>
              <a:t>Zdroj:</a:t>
            </a:r>
          </a:p>
        </p:txBody>
      </p:sp>
      <p:sp>
        <p:nvSpPr>
          <p:cNvPr id="19460" name="Rectangle 3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288" y="0"/>
            <a:ext cx="9129712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pic>
        <p:nvPicPr>
          <p:cNvPr id="19461" name="Obrázek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568" y="1983581"/>
            <a:ext cx="7167562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>
            <a:hlinkClick r:id="rId5" action="ppaction://hlinksldjump"/>
          </p:cNvPr>
          <p:cNvSpPr/>
          <p:nvPr/>
        </p:nvSpPr>
        <p:spPr>
          <a:xfrm>
            <a:off x="0" y="0"/>
            <a:ext cx="9144000" cy="60932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Skupina 5"/>
          <p:cNvGrpSpPr>
            <a:grpSpLocks/>
          </p:cNvGrpSpPr>
          <p:nvPr/>
        </p:nvGrpSpPr>
        <p:grpSpPr bwMode="auto">
          <a:xfrm>
            <a:off x="525462" y="1700808"/>
            <a:ext cx="8093075" cy="1865313"/>
            <a:chOff x="647700" y="1689745"/>
            <a:chExt cx="8092599" cy="1864371"/>
          </a:xfrm>
        </p:grpSpPr>
        <p:pic>
          <p:nvPicPr>
            <p:cNvPr id="20487" name="Obrázek 2"/>
            <p:cNvPicPr>
              <a:picLocks noChangeAspect="1" noChangeArrowheads="1"/>
            </p:cNvPicPr>
            <p:nvPr/>
          </p:nvPicPr>
          <p:blipFill>
            <a:blip r:embed="rId2"/>
            <a:srcRect l="7349" t="37851" r="29575" b="38875"/>
            <a:stretch>
              <a:fillRect/>
            </a:stretch>
          </p:blipFill>
          <p:spPr bwMode="auto">
            <a:xfrm>
              <a:off x="647700" y="1689745"/>
              <a:ext cx="8092599" cy="1864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élník 4"/>
            <p:cNvSpPr/>
            <p:nvPr/>
          </p:nvSpPr>
          <p:spPr>
            <a:xfrm>
              <a:off x="755644" y="1772253"/>
              <a:ext cx="7984655" cy="1781863"/>
            </a:xfrm>
            <a:prstGeom prst="rect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cs-CZ"/>
            </a:p>
          </p:txBody>
        </p:sp>
      </p:grpSp>
      <p:sp>
        <p:nvSpPr>
          <p:cNvPr id="20483" name="TextovéPole 6"/>
          <p:cNvSpPr txBox="1">
            <a:spLocks noChangeArrowheads="1"/>
          </p:cNvSpPr>
          <p:nvPr/>
        </p:nvSpPr>
        <p:spPr bwMode="auto">
          <a:xfrm>
            <a:off x="525462" y="1268413"/>
            <a:ext cx="82230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cs-CZ" dirty="0"/>
              <a:t>Věkové složení obyvatelstva ČR, 2005–2015</a:t>
            </a:r>
          </a:p>
        </p:txBody>
      </p:sp>
      <p:sp>
        <p:nvSpPr>
          <p:cNvPr id="20486" name="TextovéPole 9"/>
          <p:cNvSpPr txBox="1">
            <a:spLocks noChangeArrowheads="1"/>
          </p:cNvSpPr>
          <p:nvPr/>
        </p:nvSpPr>
        <p:spPr bwMode="auto">
          <a:xfrm>
            <a:off x="493213" y="6175846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cs-CZ" sz="1000" dirty="0"/>
              <a:t>Zdroj: Český statistický úřad. Obyvatelstvo podle věku a rodinného stavu. [online]. 2015 [cit. 2017-11-16]. Dostupný z WWW: &lt;</a:t>
            </a:r>
            <a:r>
              <a:rPr lang="cs-CZ" sz="1000" dirty="0">
                <a:hlinkClick r:id="rId3"/>
              </a:rPr>
              <a:t>https://www.czso.cz/</a:t>
            </a:r>
            <a:r>
              <a:rPr lang="cs-CZ" sz="1000" dirty="0" err="1">
                <a:hlinkClick r:id="rId3"/>
              </a:rPr>
              <a:t>documents</a:t>
            </a:r>
            <a:r>
              <a:rPr lang="cs-CZ" sz="1000" dirty="0">
                <a:hlinkClick r:id="rId3"/>
              </a:rPr>
              <a:t>/10180/32853359/1300691601.pdf/842b23fa-2a71-4511-8d27-7e190846f7fc?version=1.0</a:t>
            </a:r>
            <a:r>
              <a:rPr lang="cs-CZ" sz="1000" dirty="0"/>
              <a:t>&gt;.</a:t>
            </a:r>
          </a:p>
        </p:txBody>
      </p:sp>
      <p:sp>
        <p:nvSpPr>
          <p:cNvPr id="10" name="Obdélník 9">
            <a:hlinkClick r:id="rId4" action="ppaction://hlinksldjump"/>
          </p:cNvPr>
          <p:cNvSpPr/>
          <p:nvPr/>
        </p:nvSpPr>
        <p:spPr>
          <a:xfrm>
            <a:off x="0" y="0"/>
            <a:ext cx="9144000" cy="63093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ovéPole 7"/>
          <p:cNvSpPr txBox="1">
            <a:spLocks noChangeArrowheads="1"/>
          </p:cNvSpPr>
          <p:nvPr/>
        </p:nvSpPr>
        <p:spPr bwMode="auto">
          <a:xfrm>
            <a:off x="683568" y="5589588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cs-CZ" sz="1000" dirty="0"/>
          </a:p>
          <a:p>
            <a:pPr eaLnBrk="0" hangingPunct="0"/>
            <a:endParaRPr lang="cs-CZ" sz="1000" dirty="0"/>
          </a:p>
          <a:p>
            <a:pPr eaLnBrk="0" hangingPunct="0"/>
            <a:r>
              <a:rPr lang="cs-CZ" sz="1000" b="1" i="1" dirty="0"/>
              <a:t>Zdroj:  </a:t>
            </a:r>
            <a:r>
              <a:rPr lang="cs-CZ" sz="1000" dirty="0"/>
              <a:t>Český statistický úřad. Demografický vývoj Pardubického kraje - 1991 - 2004. [online]. 2006 [cit. 2017-11-16]. </a:t>
            </a:r>
          </a:p>
          <a:p>
            <a:pPr eaLnBrk="0" hangingPunct="0"/>
            <a:r>
              <a:rPr lang="cs-CZ" sz="1000" dirty="0"/>
              <a:t>Dostupné na www: &lt;</a:t>
            </a:r>
            <a:r>
              <a:rPr lang="cs-CZ" sz="1000" dirty="0">
                <a:hlinkClick r:id="rId2"/>
              </a:rPr>
              <a:t>https://www.czso.cz/csu/czso/13-5303-05--</a:t>
            </a:r>
            <a:r>
              <a:rPr lang="cs-CZ" sz="1000" dirty="0" err="1">
                <a:hlinkClick r:id="rId2"/>
              </a:rPr>
              <a:t>metodicke_vysvetlivky</a:t>
            </a:r>
            <a:r>
              <a:rPr lang="cs-CZ" sz="1000" dirty="0"/>
              <a:t>&gt;.</a:t>
            </a:r>
          </a:p>
          <a:p>
            <a:pPr eaLnBrk="0" hangingPunct="0"/>
            <a:endParaRPr lang="cs-CZ" sz="1000" dirty="0"/>
          </a:p>
          <a:p>
            <a:pPr eaLnBrk="0" hangingPunct="0"/>
            <a:endParaRPr lang="cs-CZ" sz="1000" dirty="0"/>
          </a:p>
        </p:txBody>
      </p:sp>
      <p:sp>
        <p:nvSpPr>
          <p:cNvPr id="2" name="Obdélník 1"/>
          <p:cNvSpPr/>
          <p:nvPr/>
        </p:nvSpPr>
        <p:spPr>
          <a:xfrm>
            <a:off x="539552" y="922305"/>
            <a:ext cx="8136904" cy="46286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cs-CZ" b="1" dirty="0"/>
          </a:p>
          <a:p>
            <a:pPr>
              <a:lnSpc>
                <a:spcPct val="130000"/>
              </a:lnSpc>
            </a:pPr>
            <a:r>
              <a:rPr lang="cs-CZ" b="1" dirty="0"/>
              <a:t>Struktura obyvatelstva</a:t>
            </a:r>
            <a:r>
              <a:rPr lang="cs-CZ" dirty="0"/>
              <a:t> – složení obyvatelstva nebo nositelů určité demografické události podle různých demografických, sociálních, případně geografických či ekonomických kategorií. Struktura se publikuje v absolutních číslech (počty osob) nebo v relativních číslech (procentní podíl na celku, index apod.). Základními kritérii pro sledování struktury obyvatelstva jsou v demografické statistice pohlaví a věk, dalším pro demografickou statistiku důležitým kritériem je rodinný stav. </a:t>
            </a:r>
          </a:p>
          <a:p>
            <a:pPr>
              <a:lnSpc>
                <a:spcPct val="130000"/>
              </a:lnSpc>
            </a:pPr>
            <a:r>
              <a:rPr lang="cs-CZ" b="1" dirty="0"/>
              <a:t>Věková struktura</a:t>
            </a:r>
            <a:r>
              <a:rPr lang="cs-CZ" dirty="0"/>
              <a:t> </a:t>
            </a:r>
            <a:r>
              <a:rPr lang="cs-CZ" b="1" dirty="0"/>
              <a:t>obyvatelstva</a:t>
            </a:r>
            <a:r>
              <a:rPr lang="cs-CZ" dirty="0"/>
              <a:t> – je výchozím uspořádáním demografických dat pro jakoukoli demografickou analýzu. Obyvatelstvo se třídí podle jednoletých věkových skupin (jednotek věku), nebo zkráceně podle pětiletých věkových skupin, případně i podle jinak definovaných věkových kategorií (např. děti do 14 let, senioři ve věku 65 </a:t>
            </a:r>
            <a:br>
              <a:rPr lang="cs-CZ" dirty="0"/>
            </a:br>
            <a:r>
              <a:rPr lang="cs-CZ" dirty="0"/>
              <a:t>a více let, ženy ve fertilním věku). Věkem obyvatele se v demografické statistice rozumí dokončený věk, jehož osoba dosáhla v okamžiku zjišťování, tedy věk při posledních narozeninách. </a:t>
            </a:r>
          </a:p>
          <a:p>
            <a:pPr>
              <a:lnSpc>
                <a:spcPct val="130000"/>
              </a:lnSpc>
            </a:pPr>
            <a:r>
              <a:rPr lang="cs-CZ" b="1" dirty="0"/>
              <a:t>Průměrný věk</a:t>
            </a:r>
            <a:r>
              <a:rPr lang="cs-CZ" dirty="0"/>
              <a:t> – je aritmetickým průměrem dat o dokončeném věku za jednotlivé osoby, zvýšený o konstantu 0,5 roku. Nemá nic společného s průměrným věkem při úmrtí ani s nadějí dožití (střední délkou života), za něž bývá často zaměňován. </a:t>
            </a:r>
          </a:p>
          <a:p>
            <a:pPr>
              <a:lnSpc>
                <a:spcPct val="130000"/>
              </a:lnSpc>
            </a:pPr>
            <a:r>
              <a:rPr lang="cs-CZ" b="1" dirty="0"/>
              <a:t>Medián věku</a:t>
            </a:r>
            <a:r>
              <a:rPr lang="cs-CZ" dirty="0"/>
              <a:t> – střední hodnota, která rozděluje populaci podle věku na dvě stejně početné části, neboli věk, kterého dosáhla právě polovina populace. </a:t>
            </a:r>
          </a:p>
          <a:p>
            <a:pPr>
              <a:lnSpc>
                <a:spcPct val="130000"/>
              </a:lnSpc>
            </a:pPr>
            <a:r>
              <a:rPr lang="cs-CZ" b="1" dirty="0"/>
              <a:t>Index stáří</a:t>
            </a:r>
            <a:r>
              <a:rPr lang="cs-CZ" dirty="0"/>
              <a:t> – počet osob ve věku 65 a více let na 100 dětí ve věku 0–14 let. </a:t>
            </a:r>
          </a:p>
          <a:p>
            <a:pPr>
              <a:lnSpc>
                <a:spcPct val="130000"/>
              </a:lnSpc>
            </a:pPr>
            <a:r>
              <a:rPr lang="cs-CZ" b="1" dirty="0"/>
              <a:t>Index ekonomického zatížení</a:t>
            </a:r>
            <a:r>
              <a:rPr lang="cs-CZ" dirty="0"/>
              <a:t> – počet dětí ve věku 0–14 let a osob starších 65 let na 100 osob ve věku 15–64 let.</a:t>
            </a:r>
          </a:p>
          <a:p>
            <a:pPr>
              <a:lnSpc>
                <a:spcPct val="130000"/>
              </a:lnSpc>
            </a:pPr>
            <a:r>
              <a:rPr lang="cs-CZ" dirty="0"/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71800" y="263179"/>
            <a:ext cx="3499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Vybrané pojmy demografické statistiky</a:t>
            </a: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-828600" y="1885"/>
            <a:ext cx="9972600" cy="587727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44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611188" y="908050"/>
            <a:ext cx="7561262" cy="300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35000"/>
              </a:lnSpc>
              <a:buFontTx/>
              <a:buAutoNum type="arabicPeriod"/>
            </a:pPr>
            <a:endParaRPr lang="cs-CZ" altLang="cs-CZ" dirty="0"/>
          </a:p>
          <a:p>
            <a:pPr marL="342900" indent="-342900">
              <a:buFontTx/>
              <a:buAutoNum type="arabicPeriod"/>
            </a:pPr>
            <a:r>
              <a:rPr lang="cs-CZ" altLang="cs-CZ" dirty="0"/>
              <a:t>Anděl, Jiří. a kol.: Makroregiony světa. Regionální geografie pro gymnázia. Praha: Nakladatelství České geografické společnosti, 2010. ISBN 978-80-86034-78-2. </a:t>
            </a:r>
          </a:p>
          <a:p>
            <a:pPr marL="342900" indent="-342900">
              <a:buFontTx/>
              <a:buAutoNum type="arabicPeriod"/>
            </a:pPr>
            <a:r>
              <a:rPr lang="cs-CZ" altLang="cs-CZ" dirty="0"/>
              <a:t>Hanus, M.; Šídlo, L.: Školní atlas dnešního světa. Praha: </a:t>
            </a:r>
            <a:r>
              <a:rPr lang="cs-CZ" altLang="cs-CZ" dirty="0" err="1"/>
              <a:t>Terra</a:t>
            </a:r>
            <a:r>
              <a:rPr lang="cs-CZ" altLang="cs-CZ" dirty="0"/>
              <a:t> klub, 2011. 1. vydání. ISBN 978-80-902282-6-9. </a:t>
            </a:r>
          </a:p>
          <a:p>
            <a:pPr marL="342900" indent="-342900">
              <a:buFontTx/>
              <a:buAutoNum type="arabicPeriod"/>
            </a:pPr>
            <a:r>
              <a:rPr lang="cs-CZ" altLang="cs-CZ" dirty="0"/>
              <a:t>Klímová, Eva. Školní atlas světa. Praha: Kartografie Praha, 2007. 2. vyd. ISBN 978-80-7011-925-9.</a:t>
            </a:r>
          </a:p>
          <a:p>
            <a:pPr marL="342900" indent="-342900">
              <a:buFontTx/>
              <a:buAutoNum type="arabicPeriod"/>
            </a:pPr>
            <a:r>
              <a:rPr lang="cs-CZ" altLang="cs-CZ" dirty="0"/>
              <a:t>Matoušková, Alena a kol.: Geografie pro střední školy. Socioekonomická část. Praha: SPN, a.s. 2014. ISBN 978-80-7235-545-7.</a:t>
            </a:r>
          </a:p>
          <a:p>
            <a:pPr marL="342900" indent="-342900">
              <a:buFontTx/>
              <a:buAutoNum type="arabicPeriod"/>
            </a:pPr>
            <a:endParaRPr lang="cs-CZ" altLang="cs-CZ" dirty="0"/>
          </a:p>
          <a:p>
            <a:pPr marL="342900" indent="-342900">
              <a:buFontTx/>
              <a:buAutoNum type="arabicPeriod"/>
            </a:pPr>
            <a:endParaRPr lang="cs-CZ" altLang="cs-CZ" dirty="0"/>
          </a:p>
          <a:p>
            <a:pPr marL="342900" indent="-342900"/>
            <a:endParaRPr lang="cs-CZ" altLang="cs-CZ" dirty="0"/>
          </a:p>
          <a:p>
            <a:pPr marL="342900" indent="-342900"/>
            <a:endParaRPr lang="cs-CZ" altLang="cs-CZ" dirty="0"/>
          </a:p>
          <a:p>
            <a:pPr marL="342900" indent="-342900"/>
            <a:endParaRPr lang="cs-CZ" altLang="cs-CZ" dirty="0"/>
          </a:p>
          <a:p>
            <a:pPr marL="342900" indent="-342900">
              <a:buFontTx/>
              <a:buAutoNum type="arabicPeriod"/>
            </a:pPr>
            <a:endParaRPr lang="cs-CZ" altLang="cs-CZ" dirty="0"/>
          </a:p>
          <a:p>
            <a:pPr marL="342900" indent="-342900">
              <a:buFontTx/>
              <a:buAutoNum type="arabicPeriod"/>
            </a:pPr>
            <a:endParaRPr lang="cs-CZ" altLang="cs-CZ" dirty="0"/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419475" y="322263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800"/>
              <a:t>Použitá literatura: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1297</Words>
  <Application>Microsoft Office PowerPoint</Application>
  <PresentationFormat>Předvádění na obrazovce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Věková struktura obyvatelstva</dc:title>
  <dc:creator>Mgr. Jan Zicha</dc:creator>
  <dc:description>Autorem materiálu a všech jeho částí, není-li uvedeno jinak, je Mgr. Jan Zicha.
Dostupné z Metodického portálu www.rvp.cz, ISSN: 1802-4785, financovaného z ESF a státního rozpočtu ČR. 
Provozuje Národní ústav pro vzdělávání, školské poradenské zařízení a zařízení pro další vzdělávání pedagogických pracovníků (NÚV).</dc:description>
  <cp:lastModifiedBy>Coufal Petr</cp:lastModifiedBy>
  <cp:revision>662</cp:revision>
  <dcterms:modified xsi:type="dcterms:W3CDTF">2024-02-07T20:58:47Z</dcterms:modified>
</cp:coreProperties>
</file>