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9" r:id="rId5"/>
    <p:sldId id="284" r:id="rId6"/>
    <p:sldId id="300" r:id="rId7"/>
    <p:sldId id="258" r:id="rId8"/>
    <p:sldId id="272" r:id="rId9"/>
    <p:sldId id="291" r:id="rId10"/>
    <p:sldId id="299" r:id="rId11"/>
    <p:sldId id="292" r:id="rId12"/>
    <p:sldId id="296" r:id="rId13"/>
    <p:sldId id="298" r:id="rId14"/>
    <p:sldId id="293" r:id="rId15"/>
    <p:sldId id="294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E310E-DA81-481F-8A9B-8E858D53A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698721-8754-4FF3-9809-0888CBF30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A8E32B-B04A-4A15-9084-2D02CF57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9A360-8465-46D5-894C-2741656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4CD10-A3EB-47DF-964E-354CB5F0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96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F982F-4818-45E3-8689-BF5271B6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D1498D-00E3-401F-8D38-6F954D973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7DDBFA-2E64-486F-9A02-E1D8CB07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FDD8A9-007E-4854-A821-875C2D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8C37A7-051B-4D7E-917B-C6EC7F0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60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E1BC6A9-C113-4FDE-A11F-C3E28BE0F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2677B7-EB58-4B03-BCEA-7285DE68A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2C1699-5F7D-4BD9-84B4-226CAFF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1FC5A3-4215-42DA-A319-2F56968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3FEC42-5B57-4EC5-A3E8-C579EC6C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65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1B8A0-1098-4955-9817-8D9302A6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499D3-04B5-41E9-85DD-484945D10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84AA3C-FEBE-41EF-A86F-BA5B2ED3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327D86-2412-4D95-AD7D-46C754E8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5CDC6D-E25B-4B24-A152-8939A322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6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EFBDA-550B-4A1E-8C7D-DB4C9547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963206-26CE-4C12-9DFC-8E1A7241F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240D26-D797-40BC-BDC6-5F981B2D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48AAD2-E16C-478D-9250-C6B1A4AA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4DFEB3-55CF-4786-BEDC-D5E1F5F4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63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AC1DE9-552D-4EC2-BD84-DCCE44EF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23EC15-55F9-4C1E-B92E-BE90C27BE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FB0A6A-C54E-4B72-9CE0-A7F8A9CC6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BD61F1-CC8E-4B11-BCB1-3B35FBBE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D91F52-7499-475D-8B4E-C2159E92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EA3F47-0F10-4151-86A6-918AE9F5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08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54CAD-0DC8-45DB-A5D1-E1950FB8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32C4F2-C02C-4CEA-AD6D-A7D73777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CA8982-CF9A-43FD-A7BA-427B59324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A53EEA-97E1-4EE4-93FD-A889371C6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750D87-D918-41FD-840A-D2BFBB0A7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1186298-914D-4A5A-8984-ACA0B1CB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6543639-C6A2-4D89-9339-A5CF633D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CE50E7C-9C28-4D85-8F71-CF36B98C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42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ECFCA-AF51-4D46-AAEE-C9F66810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F922E02-4DA7-449C-8F42-05920EF1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D1AD7EE-A666-4F16-8B17-280F6DF0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76132C-AD2A-40CC-93AD-0CDDA09A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4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B74C2AD-8D1D-4A28-9954-0F07C02A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BF6337-2751-4909-881D-9792AF56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E4F085-44BF-45FE-A9AC-DAB81837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1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6982B-1EDB-4B3B-B111-BFA338BC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7CC49A-4B44-4FF1-B0B7-7EB0BE7D4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125A1F-06F8-453C-BB56-D0CD9CA70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8ED980-1B55-4555-923F-F720B79F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B8A973-996F-4F12-A2F4-2B651EE4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3DFF6-194E-4D91-9E8C-78D0059C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6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97308-BFA6-428A-853F-94F94D94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601971-C2ED-49DF-8D20-077119A86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E56FDF-90F1-4175-AFFB-4CC0C682A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A37BD4-60A7-49E8-9050-55779F84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499868-3903-48BF-BA2D-D3F89AFF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C1CB75-0F62-45C9-8963-CCA6BA0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33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5EEF74-4CDF-43FE-A88E-22AE3920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35327B-BF8F-42F5-86A3-3581980B9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60AE52-5CE3-4ACB-97E3-9C0C4D80D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95B26-517F-4F6A-AF57-A435E29D6BD4}" type="datetimeFigureOut">
              <a:rPr lang="cs-CZ" smtClean="0"/>
              <a:t>10.02.2020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44F00E-3467-4DA0-919E-E64AF4B22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B6C2D5-36F7-4460-8CC0-B1122887A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59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Niagarsk%C3%A9_vodop%C3%A1dy#/map/0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youtube.com/watch?v=V59OaGFN3g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fAYmEohW7M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B983F-AA2A-4570-B38B-5EBA6A1A9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5951" y="2185884"/>
            <a:ext cx="8980098" cy="1396491"/>
          </a:xfr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Spojené státy americké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B199E1-5058-4BA0-A829-F92C05827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5981" y="3756804"/>
            <a:ext cx="4040038" cy="754302"/>
          </a:xfrm>
          <a:solidFill>
            <a:schemeClr val="tx2">
              <a:lumMod val="60000"/>
              <a:lumOff val="40000"/>
            </a:schemeClr>
          </a:solidFill>
        </p:spPr>
        <p:txBody>
          <a:bodyPr anchor="ctr"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Regiony Ameriky</a:t>
            </a:r>
          </a:p>
        </p:txBody>
      </p:sp>
    </p:spTree>
    <p:extLst>
      <p:ext uri="{BB962C8B-B14F-4D97-AF65-F5344CB8AC3E}">
        <p14:creationId xmlns:p14="http://schemas.microsoft.com/office/powerpoint/2010/main" val="87178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400B0-DBCF-4FB1-97E9-D313D8DA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591070"/>
            <a:ext cx="5712824" cy="1325563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Kosmický program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513BBF-E653-4A98-9181-40A7BBF74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105970"/>
            <a:ext cx="4376057" cy="4137033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NASA</a:t>
            </a:r>
            <a:r>
              <a:rPr lang="cs-CZ" dirty="0"/>
              <a:t> národní úřad pro letectví a kosmonautiku sídlo Washington D.C.;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Řízení kosmických letů </a:t>
            </a:r>
            <a:r>
              <a:rPr lang="cs-CZ" dirty="0"/>
              <a:t>/</a:t>
            </a:r>
            <a:r>
              <a:rPr lang="cs-CZ" dirty="0" err="1"/>
              <a:t>Johnsonovo</a:t>
            </a:r>
            <a:r>
              <a:rPr lang="cs-CZ" dirty="0"/>
              <a:t>, Houston, Texas/;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Start raket </a:t>
            </a:r>
            <a:r>
              <a:rPr lang="cs-CZ" dirty="0"/>
              <a:t>- Kennedyho vesmírné středisko /Florida/.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Font typeface="Wingdings" panose="05000000000000000000" pitchFamily="2" charset="2"/>
              <a:buChar char="§"/>
            </a:pPr>
            <a:endParaRPr lang="cs-CZ" sz="1800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Výsledek obrázku pro Johnsonovo vesmírné středisko">
            <a:extLst>
              <a:ext uri="{FF2B5EF4-FFF2-40B4-BE49-F238E27FC236}">
                <a16:creationId xmlns:a16="http://schemas.microsoft.com/office/drawing/2014/main" id="{0A905025-DE5E-4F08-9694-DEC1CB076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3" r="-1" b="8926"/>
          <a:stretch/>
        </p:blipFill>
        <p:spPr bwMode="auto"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695465-CCF4-4773-955A-B4E2A6F48E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0" r="8961" b="-3"/>
          <a:stretch/>
        </p:blipFill>
        <p:spPr bwMode="auto"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122F42-4055-4D09-94F2-C5203A84E15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" r="-4" b="10186"/>
          <a:stretch/>
        </p:blipFill>
        <p:spPr bwMode="auto"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621816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Výsledek obrázku pro san francisco mapa">
            <a:extLst>
              <a:ext uri="{FF2B5EF4-FFF2-40B4-BE49-F238E27FC236}">
                <a16:creationId xmlns:a16="http://schemas.microsoft.com/office/drawing/2014/main" id="{72AAA5F7-AE56-443D-BA02-86A08774A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r="25106" b="-2"/>
          <a:stretch/>
        </p:blipFill>
        <p:spPr bwMode="auto">
          <a:xfrm>
            <a:off x="20" y="-5"/>
            <a:ext cx="4449133" cy="35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AA5D9F4D-8478-4364-9713-947B6D50F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93587"/>
            <a:ext cx="4449153" cy="2896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325F28-2FD3-458C-9D0D-A6608B7C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7" y="3999143"/>
            <a:ext cx="3550643" cy="2203264"/>
          </a:xfrm>
        </p:spPr>
        <p:txBody>
          <a:bodyPr anchor="ctr">
            <a:normAutofit/>
          </a:bodyPr>
          <a:lstStyle/>
          <a:p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Počítačový průmysl „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Silicon Valley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692C35-5378-445F-9D77-A0020F24A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r="6874" b="3"/>
          <a:stretch/>
        </p:blipFill>
        <p:spPr bwMode="auto">
          <a:xfrm>
            <a:off x="4472090" y="5"/>
            <a:ext cx="3858768" cy="359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ilicon valley">
            <a:extLst>
              <a:ext uri="{FF2B5EF4-FFF2-40B4-BE49-F238E27FC236}">
                <a16:creationId xmlns:a16="http://schemas.microsoft.com/office/drawing/2014/main" id="{80551ADC-EE10-45C3-A052-06195548A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r="-4" b="-4"/>
          <a:stretch/>
        </p:blipFill>
        <p:spPr bwMode="auto">
          <a:xfrm>
            <a:off x="8362051" y="-1"/>
            <a:ext cx="3829949" cy="35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D597DEF-7285-48B1-A266-C751F44A1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4425696"/>
            <a:ext cx="242107" cy="1340860"/>
            <a:chOff x="56167" y="899960"/>
            <a:chExt cx="242107" cy="1340860"/>
          </a:xfrm>
        </p:grpSpPr>
        <p:sp>
          <p:nvSpPr>
            <p:cNvPr id="216" name="Rectangle 2">
              <a:extLst>
                <a:ext uri="{FF2B5EF4-FFF2-40B4-BE49-F238E27FC236}">
                  <a16:creationId xmlns:a16="http://schemas.microsoft.com/office/drawing/2014/main" id="{D46B81EF-FCE5-4BDA-85DF-6D5618826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59">
              <a:extLst>
                <a:ext uri="{FF2B5EF4-FFF2-40B4-BE49-F238E27FC236}">
                  <a16:creationId xmlns:a16="http://schemas.microsoft.com/office/drawing/2014/main" id="{B4AB18E4-A87B-4EAE-B0A7-1626A54B4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">
              <a:extLst>
                <a:ext uri="{FF2B5EF4-FFF2-40B4-BE49-F238E27FC236}">
                  <a16:creationId xmlns:a16="http://schemas.microsoft.com/office/drawing/2014/main" id="{B9BFBF72-23B1-4010-8A7F-58517A522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59">
              <a:extLst>
                <a:ext uri="{FF2B5EF4-FFF2-40B4-BE49-F238E27FC236}">
                  <a16:creationId xmlns:a16="http://schemas.microsoft.com/office/drawing/2014/main" id="{FB007166-9EE4-4DDB-8518-C02E4D5C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">
              <a:extLst>
                <a:ext uri="{FF2B5EF4-FFF2-40B4-BE49-F238E27FC236}">
                  <a16:creationId xmlns:a16="http://schemas.microsoft.com/office/drawing/2014/main" id="{BEF736F3-69BC-4BEB-AF95-2011F6AB6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59">
              <a:extLst>
                <a:ext uri="{FF2B5EF4-FFF2-40B4-BE49-F238E27FC236}">
                  <a16:creationId xmlns:a16="http://schemas.microsoft.com/office/drawing/2014/main" id="{E220CD5A-C8AF-473E-AC95-9541300D2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">
              <a:extLst>
                <a:ext uri="{FF2B5EF4-FFF2-40B4-BE49-F238E27FC236}">
                  <a16:creationId xmlns:a16="http://schemas.microsoft.com/office/drawing/2014/main" id="{EBA5DA1C-0AC7-408E-82C4-81E9DB45C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59">
              <a:extLst>
                <a:ext uri="{FF2B5EF4-FFF2-40B4-BE49-F238E27FC236}">
                  <a16:creationId xmlns:a16="http://schemas.microsoft.com/office/drawing/2014/main" id="{674387AA-72DF-45EF-8895-A70ABE1004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">
              <a:extLst>
                <a:ext uri="{FF2B5EF4-FFF2-40B4-BE49-F238E27FC236}">
                  <a16:creationId xmlns:a16="http://schemas.microsoft.com/office/drawing/2014/main" id="{73520C0A-8A73-47B5-8DEE-F835741F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59">
              <a:extLst>
                <a:ext uri="{FF2B5EF4-FFF2-40B4-BE49-F238E27FC236}">
                  <a16:creationId xmlns:a16="http://schemas.microsoft.com/office/drawing/2014/main" id="{AD7A67F9-441F-4AAC-B372-B8C15D8CB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">
              <a:extLst>
                <a:ext uri="{FF2B5EF4-FFF2-40B4-BE49-F238E27FC236}">
                  <a16:creationId xmlns:a16="http://schemas.microsoft.com/office/drawing/2014/main" id="{01CD03DE-9A04-48A4-997F-DE5528FE1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59">
              <a:extLst>
                <a:ext uri="{FF2B5EF4-FFF2-40B4-BE49-F238E27FC236}">
                  <a16:creationId xmlns:a16="http://schemas.microsoft.com/office/drawing/2014/main" id="{7391FDFC-E16F-43A3-8BFE-531D7B2F0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">
              <a:extLst>
                <a:ext uri="{FF2B5EF4-FFF2-40B4-BE49-F238E27FC236}">
                  <a16:creationId xmlns:a16="http://schemas.microsoft.com/office/drawing/2014/main" id="{3D69A450-2F3D-4111-80A5-B0399B04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59">
              <a:extLst>
                <a:ext uri="{FF2B5EF4-FFF2-40B4-BE49-F238E27FC236}">
                  <a16:creationId xmlns:a16="http://schemas.microsoft.com/office/drawing/2014/main" id="{04625133-00BF-4FF0-8C90-DF4A2DD59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">
              <a:extLst>
                <a:ext uri="{FF2B5EF4-FFF2-40B4-BE49-F238E27FC236}">
                  <a16:creationId xmlns:a16="http://schemas.microsoft.com/office/drawing/2014/main" id="{3A4A9FD0-EE23-4325-B36B-7D36F8EF7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59">
              <a:extLst>
                <a:ext uri="{FF2B5EF4-FFF2-40B4-BE49-F238E27FC236}">
                  <a16:creationId xmlns:a16="http://schemas.microsoft.com/office/drawing/2014/main" id="{9A42EA3E-D467-4144-ACD8-F2C3D55C6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">
              <a:extLst>
                <a:ext uri="{FF2B5EF4-FFF2-40B4-BE49-F238E27FC236}">
                  <a16:creationId xmlns:a16="http://schemas.microsoft.com/office/drawing/2014/main" id="{B7869D23-5043-4EE5-AA59-5639F2BB9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59">
              <a:extLst>
                <a:ext uri="{FF2B5EF4-FFF2-40B4-BE49-F238E27FC236}">
                  <a16:creationId xmlns:a16="http://schemas.microsoft.com/office/drawing/2014/main" id="{8AF08919-A48A-451E-B3B5-3DE09224C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">
              <a:extLst>
                <a:ext uri="{FF2B5EF4-FFF2-40B4-BE49-F238E27FC236}">
                  <a16:creationId xmlns:a16="http://schemas.microsoft.com/office/drawing/2014/main" id="{9351E91A-5A15-4000-B032-81C9C1C3A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59">
              <a:extLst>
                <a:ext uri="{FF2B5EF4-FFF2-40B4-BE49-F238E27FC236}">
                  <a16:creationId xmlns:a16="http://schemas.microsoft.com/office/drawing/2014/main" id="{C4F1E6C5-D45A-41E8-BB9F-C79784C73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3DDCC-FE4C-4910-B3C2-E5E879B2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458" y="3807230"/>
            <a:ext cx="7050302" cy="2461441"/>
          </a:xfrm>
        </p:spPr>
        <p:txBody>
          <a:bodyPr anchor="ctr">
            <a:norm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Česky „Křemíkové údolí“ - světové centrum počítačového průmyslu;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přezdívka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nejjižnější části aglomerace San Francisco ve státě Kalifornia v USA; 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Vysoká koncentrace společností zabývajících počítači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službami.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3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6" name="Rectangle 76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C529D4-C2FB-4A5C-BE34-5846EF58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3990830"/>
            <a:ext cx="3665714" cy="2203264"/>
          </a:xfrm>
        </p:spPr>
        <p:txBody>
          <a:bodyPr anchor="ctr">
            <a:normAutofit/>
          </a:bodyPr>
          <a:lstStyle/>
          <a:p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Hollywood</a:t>
            </a:r>
          </a:p>
        </p:txBody>
      </p:sp>
      <p:sp>
        <p:nvSpPr>
          <p:cNvPr id="7177" name="Rectangle 78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617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8" name="Rectangle 80">
            <a:extLst>
              <a:ext uri="{FF2B5EF4-FFF2-40B4-BE49-F238E27FC236}">
                <a16:creationId xmlns:a16="http://schemas.microsoft.com/office/drawing/2014/main" id="{181A2240-0A57-4AEB-A34D-1479D19DA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88952" cy="35935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C592591-42C3-4720-80C3-2930880ED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r="10797" b="4"/>
          <a:stretch/>
        </p:blipFill>
        <p:spPr bwMode="auto">
          <a:xfrm>
            <a:off x="228182" y="207823"/>
            <a:ext cx="3730752" cy="317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hollywood mapa">
            <a:extLst>
              <a:ext uri="{FF2B5EF4-FFF2-40B4-BE49-F238E27FC236}">
                <a16:creationId xmlns:a16="http://schemas.microsoft.com/office/drawing/2014/main" id="{6433238A-4064-4B14-9500-0D6D5814A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20957" b="-3"/>
          <a:stretch/>
        </p:blipFill>
        <p:spPr bwMode="auto">
          <a:xfrm>
            <a:off x="4229099" y="208624"/>
            <a:ext cx="3730752" cy="31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A8A39C4-E87C-4CD4-981A-ADC643F53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r="11446" b="1"/>
          <a:stretch/>
        </p:blipFill>
        <p:spPr bwMode="auto">
          <a:xfrm>
            <a:off x="8233066" y="208520"/>
            <a:ext cx="3730752" cy="318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9" name="Group 82">
            <a:extLst>
              <a:ext uri="{FF2B5EF4-FFF2-40B4-BE49-F238E27FC236}">
                <a16:creationId xmlns:a16="http://schemas.microsoft.com/office/drawing/2014/main" id="{B7A6E4B4-A95D-4C47-8746-4A31290B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4425696"/>
            <a:ext cx="242107" cy="1340860"/>
            <a:chOff x="56167" y="899960"/>
            <a:chExt cx="242107" cy="1340860"/>
          </a:xfrm>
        </p:grpSpPr>
        <p:sp>
          <p:nvSpPr>
            <p:cNvPr id="7180" name="Rectangle 2">
              <a:extLst>
                <a:ext uri="{FF2B5EF4-FFF2-40B4-BE49-F238E27FC236}">
                  <a16:creationId xmlns:a16="http://schemas.microsoft.com/office/drawing/2014/main" id="{CB5EAE10-B597-4CC4-965A-2C61A5FC2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1" name="Rectangle 59">
              <a:extLst>
                <a:ext uri="{FF2B5EF4-FFF2-40B4-BE49-F238E27FC236}">
                  <a16:creationId xmlns:a16="http://schemas.microsoft.com/office/drawing/2014/main" id="{32E50515-EBD2-481C-AD8F-FD91927D33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2" name="Rectangle 2">
              <a:extLst>
                <a:ext uri="{FF2B5EF4-FFF2-40B4-BE49-F238E27FC236}">
                  <a16:creationId xmlns:a16="http://schemas.microsoft.com/office/drawing/2014/main" id="{CA5AE608-C2E0-42E2-8729-7F90CE4FA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3" name="Rectangle 59">
              <a:extLst>
                <a:ext uri="{FF2B5EF4-FFF2-40B4-BE49-F238E27FC236}">
                  <a16:creationId xmlns:a16="http://schemas.microsoft.com/office/drawing/2014/main" id="{CFEE4CA0-18EA-4F49-9A48-BBDD314E6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4" name="Rectangle 2">
              <a:extLst>
                <a:ext uri="{FF2B5EF4-FFF2-40B4-BE49-F238E27FC236}">
                  <a16:creationId xmlns:a16="http://schemas.microsoft.com/office/drawing/2014/main" id="{F711A5B7-1223-4BB8-A316-C5337656A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5" name="Rectangle 59">
              <a:extLst>
                <a:ext uri="{FF2B5EF4-FFF2-40B4-BE49-F238E27FC236}">
                  <a16:creationId xmlns:a16="http://schemas.microsoft.com/office/drawing/2014/main" id="{DD753281-C662-4C07-A267-A227B083D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6" name="Rectangle 2">
              <a:extLst>
                <a:ext uri="{FF2B5EF4-FFF2-40B4-BE49-F238E27FC236}">
                  <a16:creationId xmlns:a16="http://schemas.microsoft.com/office/drawing/2014/main" id="{E25EABF0-BFDF-4535-8931-D394C28C5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7" name="Rectangle 59">
              <a:extLst>
                <a:ext uri="{FF2B5EF4-FFF2-40B4-BE49-F238E27FC236}">
                  <a16:creationId xmlns:a16="http://schemas.microsoft.com/office/drawing/2014/main" id="{5CF5F4E6-C32A-4417-8463-E1F9391D6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8" name="Rectangle 2">
              <a:extLst>
                <a:ext uri="{FF2B5EF4-FFF2-40B4-BE49-F238E27FC236}">
                  <a16:creationId xmlns:a16="http://schemas.microsoft.com/office/drawing/2014/main" id="{9E40FF49-EBA1-4448-AE6D-817321CFB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9" name="Rectangle 59">
              <a:extLst>
                <a:ext uri="{FF2B5EF4-FFF2-40B4-BE49-F238E27FC236}">
                  <a16:creationId xmlns:a16="http://schemas.microsoft.com/office/drawing/2014/main" id="{CEBC0D95-99CA-47D9-99F6-F7ECE3D79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0" name="Rectangle 2">
              <a:extLst>
                <a:ext uri="{FF2B5EF4-FFF2-40B4-BE49-F238E27FC236}">
                  <a16:creationId xmlns:a16="http://schemas.microsoft.com/office/drawing/2014/main" id="{2303BD93-FD4B-4F81-A395-A67D490B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1" name="Rectangle 59">
              <a:extLst>
                <a:ext uri="{FF2B5EF4-FFF2-40B4-BE49-F238E27FC236}">
                  <a16:creationId xmlns:a16="http://schemas.microsoft.com/office/drawing/2014/main" id="{0E5D8D73-DB66-4B46-8C1E-E3C430072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2" name="Rectangle 2">
              <a:extLst>
                <a:ext uri="{FF2B5EF4-FFF2-40B4-BE49-F238E27FC236}">
                  <a16:creationId xmlns:a16="http://schemas.microsoft.com/office/drawing/2014/main" id="{21BD621A-6A10-4439-87C6-D4E0F2BFC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3" name="Rectangle 59">
              <a:extLst>
                <a:ext uri="{FF2B5EF4-FFF2-40B4-BE49-F238E27FC236}">
                  <a16:creationId xmlns:a16="http://schemas.microsoft.com/office/drawing/2014/main" id="{70CA9375-EFF9-4B9F-8C87-290A20F66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4" name="Rectangle 2">
              <a:extLst>
                <a:ext uri="{FF2B5EF4-FFF2-40B4-BE49-F238E27FC236}">
                  <a16:creationId xmlns:a16="http://schemas.microsoft.com/office/drawing/2014/main" id="{9D4F6FE4-EEE2-4320-AC13-B453D8218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5" name="Rectangle 59">
              <a:extLst>
                <a:ext uri="{FF2B5EF4-FFF2-40B4-BE49-F238E27FC236}">
                  <a16:creationId xmlns:a16="http://schemas.microsoft.com/office/drawing/2014/main" id="{6FA9AE6C-0C9D-4AA2-9216-1C281AD62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6" name="Rectangle 2">
              <a:extLst>
                <a:ext uri="{FF2B5EF4-FFF2-40B4-BE49-F238E27FC236}">
                  <a16:creationId xmlns:a16="http://schemas.microsoft.com/office/drawing/2014/main" id="{C2D0B169-1571-4BED-B451-8A5BB1BB1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7" name="Rectangle 59">
              <a:extLst>
                <a:ext uri="{FF2B5EF4-FFF2-40B4-BE49-F238E27FC236}">
                  <a16:creationId xmlns:a16="http://schemas.microsoft.com/office/drawing/2014/main" id="{63B282D7-CAC7-4F22-B8ED-840CF4E15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2">
              <a:extLst>
                <a:ext uri="{FF2B5EF4-FFF2-40B4-BE49-F238E27FC236}">
                  <a16:creationId xmlns:a16="http://schemas.microsoft.com/office/drawing/2014/main" id="{60CA499C-0BDA-45B9-AF08-279521A85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8" name="Rectangle 59">
              <a:extLst>
                <a:ext uri="{FF2B5EF4-FFF2-40B4-BE49-F238E27FC236}">
                  <a16:creationId xmlns:a16="http://schemas.microsoft.com/office/drawing/2014/main" id="{D75B53F0-5E0F-48B9-85D4-657583E13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5DCE78FC-AF56-40CC-96C0-191D7FCC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0" y="3882043"/>
            <a:ext cx="8287789" cy="2394941"/>
          </a:xfrm>
        </p:spPr>
        <p:txBody>
          <a:bodyPr anchor="ctr">
            <a:noAutofit/>
          </a:bodyPr>
          <a:lstStyle/>
          <a:p>
            <a:r>
              <a:rPr lang="cs-CZ" sz="2400" dirty="0"/>
              <a:t>Jedná se o čtvrť města Los Angeles ve státě Kalifornie, USA;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Synonymum pro americkou kinematografii;</a:t>
            </a:r>
          </a:p>
          <a:p>
            <a:r>
              <a:rPr lang="cs-CZ" sz="2400" dirty="0"/>
              <a:t>Udělování cen Americké Filmové akademie, pod názvem </a:t>
            </a:r>
            <a:r>
              <a:rPr lang="cs-CZ" sz="2400" b="1" dirty="0"/>
              <a:t>Oskar;</a:t>
            </a:r>
          </a:p>
          <a:p>
            <a:r>
              <a:rPr lang="cs-CZ" sz="2400" dirty="0"/>
              <a:t>Sídlo mnoha filmových společností, zejména místo spojené se střihem a efekty.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66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7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8BFFD8-C0C5-4A9B-A5D8-5400C4C2E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55" y="707095"/>
            <a:ext cx="5136416" cy="11357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„Velká jezera“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2BC4E5-83A3-4415-91B5-FEBCB12F7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55" y="1842833"/>
            <a:ext cx="4998207" cy="493475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dirty="0"/>
              <a:t>Great Lakes na </a:t>
            </a:r>
            <a:r>
              <a:rPr lang="cs-CZ" sz="2400" b="1" dirty="0"/>
              <a:t>pomezí USA a Kanady</a:t>
            </a:r>
            <a:r>
              <a:rPr lang="cs-CZ" sz="2400" dirty="0"/>
              <a:t>;</a:t>
            </a:r>
          </a:p>
          <a:p>
            <a:pPr marL="4572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dirty="0"/>
              <a:t>Hořejší, Huronské, Michiganské, Erijské a Ontarijské</a:t>
            </a:r>
          </a:p>
          <a:p>
            <a:pPr marL="4572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b="1" dirty="0"/>
              <a:t>Niagarské vodopády </a:t>
            </a:r>
            <a:r>
              <a:rPr lang="cs-CZ" sz="2400" dirty="0"/>
              <a:t>oddělují Erijské a Ontarijské jezero;</a:t>
            </a:r>
          </a:p>
          <a:p>
            <a:pPr marL="4572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dirty="0"/>
              <a:t>1/5 globálních </a:t>
            </a:r>
            <a:r>
              <a:rPr lang="cs-CZ" sz="2400" dirty="0" err="1"/>
              <a:t>sladkov.zásob</a:t>
            </a:r>
            <a:endParaRPr lang="cs-CZ" sz="2400" dirty="0"/>
          </a:p>
          <a:p>
            <a:pPr marL="4572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b="1" dirty="0"/>
              <a:t>Obrovské metropole </a:t>
            </a:r>
            <a:r>
              <a:rPr lang="cs-CZ" sz="2400" dirty="0"/>
              <a:t>v okolí /Chicago, Millwaukee, Detroit, Toronto – až 60 </a:t>
            </a:r>
            <a:r>
              <a:rPr lang="cs-CZ" sz="2400" dirty="0" err="1"/>
              <a:t>mil.lidí</a:t>
            </a:r>
            <a:r>
              <a:rPr lang="cs-CZ" sz="2400" dirty="0"/>
              <a:t>/.</a:t>
            </a:r>
          </a:p>
        </p:txBody>
      </p:sp>
      <p:pic>
        <p:nvPicPr>
          <p:cNvPr id="6148" name="Picture 4" descr="Niagarské vodopády">
            <a:extLst>
              <a:ext uri="{FF2B5EF4-FFF2-40B4-BE49-F238E27FC236}">
                <a16:creationId xmlns:a16="http://schemas.microsoft.com/office/drawing/2014/main" id="{FCA12447-C3D4-417B-92E1-61D1B760A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7" r="2" b="4053"/>
          <a:stretch/>
        </p:blipFill>
        <p:spPr bwMode="auto">
          <a:xfrm>
            <a:off x="6423349" y="-2"/>
            <a:ext cx="57686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56" name="Group 79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7" name="Isosceles Triangle 81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58" name="Isosceles Triangle 8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elká jezera na mapě">
            <a:hlinkClick r:id="rId3"/>
            <a:extLst>
              <a:ext uri="{FF2B5EF4-FFF2-40B4-BE49-F238E27FC236}">
                <a16:creationId xmlns:a16="http://schemas.microsoft.com/office/drawing/2014/main" id="{726C1C5F-3A64-4928-BA15-7C139236C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9" r="-1" b="7093"/>
          <a:stretch/>
        </p:blipFill>
        <p:spPr bwMode="auto">
          <a:xfrm>
            <a:off x="6412116" y="3429002"/>
            <a:ext cx="5779884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C559B46C-3A7C-4D45-93D0-87725E6AC050}"/>
              </a:ext>
            </a:extLst>
          </p:cNvPr>
          <p:cNvCxnSpPr>
            <a:cxnSpLocks/>
          </p:cNvCxnSpPr>
          <p:nvPr/>
        </p:nvCxnSpPr>
        <p:spPr>
          <a:xfrm>
            <a:off x="405442" y="1714498"/>
            <a:ext cx="5555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090FB08D-616B-4C68-B2D4-35A831C0F62D}"/>
              </a:ext>
            </a:extLst>
          </p:cNvPr>
          <p:cNvSpPr/>
          <p:nvPr/>
        </p:nvSpPr>
        <p:spPr>
          <a:xfrm>
            <a:off x="6487480" y="61187"/>
            <a:ext cx="2115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Niagarské vodopády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1479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025DE790-4B92-47C8-8047-008E37649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 r="1" b="13994"/>
          <a:stretch/>
        </p:blipFill>
        <p:spPr bwMode="auto">
          <a:xfrm>
            <a:off x="-1" y="5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BC85B09-EB7B-46F4-AB1B-05B8D1400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24462" r="-548" b="6781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9A3C268-3B36-4F88-9297-B2545FB2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pPr algn="r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Nerostné suroviny Ameriky</a:t>
            </a:r>
          </a:p>
        </p:txBody>
      </p:sp>
      <p:pic>
        <p:nvPicPr>
          <p:cNvPr id="9220" name="Picture 4" descr="Hlavní oblasti s výskytem ropy.">
            <a:extLst>
              <a:ext uri="{FF2B5EF4-FFF2-40B4-BE49-F238E27FC236}">
                <a16:creationId xmlns:a16="http://schemas.microsoft.com/office/drawing/2014/main" id="{9EFC04C9-8927-4252-811B-A670BDCCA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2" r="33493"/>
          <a:stretch/>
        </p:blipFill>
        <p:spPr bwMode="auto">
          <a:xfrm>
            <a:off x="8143337" y="10"/>
            <a:ext cx="4048664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059B3-E9AB-4EE7-8B1A-467769C9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328160"/>
            <a:ext cx="3712464" cy="1859280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Celý americký kontinent bohatý na nerostné suroviny;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/>
              <a:t>Ropa a zemní plyn</a:t>
            </a:r>
            <a:br>
              <a:rPr lang="cs-CZ" sz="1800" dirty="0"/>
            </a:br>
            <a:r>
              <a:rPr lang="cs-CZ" sz="1800" dirty="0"/>
              <a:t>- Kanada /Alberta/;</a:t>
            </a:r>
            <a:br>
              <a:rPr lang="cs-CZ" sz="1800" dirty="0"/>
            </a:br>
            <a:r>
              <a:rPr lang="cs-CZ" sz="1800" dirty="0"/>
              <a:t>- </a:t>
            </a:r>
            <a:r>
              <a:rPr lang="cs-CZ" sz="2000" b="1" dirty="0">
                <a:solidFill>
                  <a:srgbClr val="FF0000"/>
                </a:solidFill>
              </a:rPr>
              <a:t>USA, Mexiko (Mexický záliv);</a:t>
            </a:r>
            <a:br>
              <a:rPr lang="cs-CZ" sz="1800" dirty="0"/>
            </a:br>
            <a:r>
              <a:rPr lang="cs-CZ" sz="1800" dirty="0"/>
              <a:t>- Venezuela /Jižní Amerika/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3006ACA4-482E-428F-9136-E8154349B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r="1" b="20360"/>
          <a:stretch/>
        </p:blipFill>
        <p:spPr bwMode="auto">
          <a:xfrm>
            <a:off x="8269224" y="4160171"/>
            <a:ext cx="3922776" cy="21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5665CD3-A6B3-4299-9D2E-3592A311F2E3}"/>
              </a:ext>
            </a:extLst>
          </p:cNvPr>
          <p:cNvCxnSpPr/>
          <p:nvPr/>
        </p:nvCxnSpPr>
        <p:spPr>
          <a:xfrm>
            <a:off x="3921321" y="4579057"/>
            <a:ext cx="0" cy="1357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80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C4185-F1AB-4531-AEEF-B1DC2E10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078" y="2367280"/>
            <a:ext cx="3685841" cy="1555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Potravinářský průmysl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1472A9-1758-43B9-9789-DA4A3A0CF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6078" y="4087207"/>
            <a:ext cx="3685841" cy="18106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cs-CZ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Severní Amerika</a:t>
            </a:r>
            <a:br>
              <a:rPr lang="cs-CZ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směrem na jih</a:t>
            </a:r>
            <a:b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pšeničný pás</a:t>
            </a:r>
            <a:b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kukuřičný pás</a:t>
            </a:r>
            <a:b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bavlníkový pás</a:t>
            </a:r>
          </a:p>
        </p:txBody>
      </p:sp>
      <p:pic>
        <p:nvPicPr>
          <p:cNvPr id="12294" name="Picture 6" descr="Výsledek obrázku pro bavlna">
            <a:extLst>
              <a:ext uri="{FF2B5EF4-FFF2-40B4-BE49-F238E27FC236}">
                <a16:creationId xmlns:a16="http://schemas.microsoft.com/office/drawing/2014/main" id="{CB61E1B6-BBB9-4EB6-A551-464D50CC8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r="26813" b="1"/>
          <a:stretch/>
        </p:blipFill>
        <p:spPr bwMode="auto">
          <a:xfrm>
            <a:off x="1" y="10"/>
            <a:ext cx="3696822" cy="335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ýsledek obrázku pro kukuřice">
            <a:extLst>
              <a:ext uri="{FF2B5EF4-FFF2-40B4-BE49-F238E27FC236}">
                <a16:creationId xmlns:a16="http://schemas.microsoft.com/office/drawing/2014/main" id="{8C9365C9-2192-48AA-BAB7-2A0E751DB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" r="-3" b="12310"/>
          <a:stretch/>
        </p:blipFill>
        <p:spPr bwMode="auto">
          <a:xfrm>
            <a:off x="3857689" y="10"/>
            <a:ext cx="3696821" cy="335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Výsledek obrázku pro pšenice">
            <a:extLst>
              <a:ext uri="{FF2B5EF4-FFF2-40B4-BE49-F238E27FC236}">
                <a16:creationId xmlns:a16="http://schemas.microsoft.com/office/drawing/2014/main" id="{E0D739A0-8B64-4422-9FBE-EE1E65B58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914"/>
          <a:stretch/>
        </p:blipFill>
        <p:spPr bwMode="auto">
          <a:xfrm>
            <a:off x="20" y="3497344"/>
            <a:ext cx="7554490" cy="336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A86583F-F1A7-4F7F-AEED-C1E151048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78378" y="4003046"/>
            <a:ext cx="3383280" cy="0"/>
          </a:xfrm>
          <a:prstGeom prst="line">
            <a:avLst/>
          </a:prstGeom>
          <a:ln w="19050">
            <a:solidFill>
              <a:srgbClr val="DDE4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24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1F536-877F-4626-87DE-60789FD6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358"/>
            <a:ext cx="4639574" cy="5078143"/>
          </a:xfrm>
        </p:spPr>
        <p:txBody>
          <a:bodyPr>
            <a:normAutofit/>
          </a:bodyPr>
          <a:lstStyle/>
          <a:p>
            <a:r>
              <a:rPr lang="cs-CZ" dirty="0"/>
              <a:t>Kanada</a:t>
            </a:r>
          </a:p>
          <a:p>
            <a:r>
              <a:rPr lang="cs-CZ" sz="3600" b="1" u="sng" dirty="0">
                <a:solidFill>
                  <a:srgbClr val="FF0000"/>
                </a:solidFill>
              </a:rPr>
              <a:t>USA</a:t>
            </a:r>
          </a:p>
          <a:p>
            <a:r>
              <a:rPr lang="cs-CZ" b="1" dirty="0"/>
              <a:t>Pevninské</a:t>
            </a:r>
            <a:r>
              <a:rPr lang="cs-CZ" dirty="0"/>
              <a:t> </a:t>
            </a:r>
            <a:r>
              <a:rPr lang="cs-CZ" b="1" dirty="0"/>
              <a:t>státy</a:t>
            </a:r>
            <a:r>
              <a:rPr lang="cs-CZ" dirty="0"/>
              <a:t> střední Ameriky</a:t>
            </a:r>
            <a:r>
              <a:rPr lang="ru-RU" dirty="0"/>
              <a:t> </a:t>
            </a:r>
            <a:r>
              <a:rPr lang="cs-CZ" dirty="0"/>
              <a:t>včetně Mexika;</a:t>
            </a:r>
          </a:p>
          <a:p>
            <a:r>
              <a:rPr lang="cs-CZ" b="1" dirty="0"/>
              <a:t>Ostrovní státy </a:t>
            </a:r>
            <a:r>
              <a:rPr lang="cs-CZ" dirty="0"/>
              <a:t>střední Ameriky</a:t>
            </a:r>
          </a:p>
          <a:p>
            <a:r>
              <a:rPr lang="cs-CZ" dirty="0"/>
              <a:t>Andský region</a:t>
            </a:r>
          </a:p>
          <a:p>
            <a:r>
              <a:rPr lang="cs-CZ" dirty="0"/>
              <a:t>Brazílie a okolní státy</a:t>
            </a:r>
          </a:p>
          <a:p>
            <a:r>
              <a:rPr lang="cs-CZ" dirty="0"/>
              <a:t>Argentina a státy </a:t>
            </a:r>
            <a:br>
              <a:rPr lang="cs-CZ" dirty="0"/>
            </a:br>
            <a:r>
              <a:rPr lang="cs-CZ" dirty="0"/>
              <a:t>jižního cípu </a:t>
            </a:r>
          </a:p>
        </p:txBody>
      </p:sp>
      <p:pic>
        <p:nvPicPr>
          <p:cNvPr id="5" name="Picture 2" descr="Výsledek obrázku pro USA">
            <a:extLst>
              <a:ext uri="{FF2B5EF4-FFF2-40B4-BE49-F238E27FC236}">
                <a16:creationId xmlns:a16="http://schemas.microsoft.com/office/drawing/2014/main" id="{F9CBBFD4-DFA8-4761-A539-409E5D9B1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 bwMode="auto">
          <a:xfrm>
            <a:off x="4810991" y="10"/>
            <a:ext cx="7381009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D2102B-F68B-4BE5-B646-C3471666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102"/>
            <a:ext cx="4958751" cy="1325563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Regiony Ameriky</a:t>
            </a:r>
          </a:p>
        </p:txBody>
      </p:sp>
    </p:spTree>
    <p:extLst>
      <p:ext uri="{BB962C8B-B14F-4D97-AF65-F5344CB8AC3E}">
        <p14:creationId xmlns:p14="http://schemas.microsoft.com/office/powerpoint/2010/main" val="189017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7433B1-4E72-4C7D-A9A1-DDCB1DA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232" y="2757015"/>
            <a:ext cx="3951933" cy="3896935"/>
          </a:xfrm>
        </p:spPr>
        <p:txBody>
          <a:bodyPr>
            <a:normAutofit fontScale="70000" lnSpcReduction="20000"/>
          </a:bodyPr>
          <a:lstStyle/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3000" dirty="0"/>
              <a:t>330 mil. obyvatel, za Čínou a Indií třetí nejlidnatější stát světa;</a:t>
            </a:r>
          </a:p>
          <a:p>
            <a:pPr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altLang="cs-CZ" sz="3000" dirty="0">
                <a:ea typeface="Calibri" panose="020F0502020204030204" pitchFamily="34" charset="0"/>
                <a:cs typeface="Times New Roman" panose="02020603050405020304" pitchFamily="18" charset="0"/>
              </a:rPr>
              <a:t>Po Rusku a Kanadě jeden z největších států světa;</a:t>
            </a:r>
            <a:endParaRPr lang="cs-CZ" altLang="cs-CZ" sz="3000" dirty="0"/>
          </a:p>
          <a:p>
            <a:pPr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altLang="cs-CZ" sz="3000" dirty="0">
                <a:ea typeface="Calibri" panose="020F0502020204030204" pitchFamily="34" charset="0"/>
                <a:cs typeface="Times New Roman" panose="02020603050405020304" pitchFamily="18" charset="0"/>
              </a:rPr>
              <a:t>Povrchu dominují na západě Kordillery;</a:t>
            </a:r>
            <a:endParaRPr lang="cs-CZ" altLang="cs-CZ" sz="3000" dirty="0"/>
          </a:p>
          <a:p>
            <a:pPr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altLang="cs-CZ" sz="3000" dirty="0">
                <a:ea typeface="Calibri" panose="020F0502020204030204" pitchFamily="34" charset="0"/>
                <a:cs typeface="Times New Roman" panose="02020603050405020304" pitchFamily="18" charset="0"/>
              </a:rPr>
              <a:t>V centrální části plošiny </a:t>
            </a:r>
            <a:br>
              <a:rPr lang="cs-CZ" altLang="cs-CZ" sz="3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3000" dirty="0">
                <a:ea typeface="Calibri" panose="020F0502020204030204" pitchFamily="34" charset="0"/>
                <a:cs typeface="Times New Roman" panose="02020603050405020304" pitchFamily="18" charset="0"/>
              </a:rPr>
              <a:t>a pánve,</a:t>
            </a:r>
            <a:endParaRPr lang="cs-CZ" altLang="cs-CZ" sz="3000" dirty="0"/>
          </a:p>
          <a:p>
            <a:pPr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altLang="cs-CZ" sz="3000" dirty="0">
                <a:ea typeface="Calibri" panose="020F0502020204030204" pitchFamily="34" charset="0"/>
                <a:cs typeface="Times New Roman" panose="02020603050405020304" pitchFamily="18" charset="0"/>
              </a:rPr>
              <a:t>Jih nížiny (Mississippská) </a:t>
            </a:r>
            <a:br>
              <a:rPr lang="cs-CZ" altLang="cs-CZ" sz="3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3000" dirty="0">
                <a:ea typeface="Calibri" panose="020F0502020204030204" pitchFamily="34" charset="0"/>
                <a:cs typeface="Times New Roman" panose="02020603050405020304" pitchFamily="18" charset="0"/>
              </a:rPr>
              <a:t>a východ (Pobřežní);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altLang="cs-CZ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Federativní prezidentská republika (Trump);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altLang="cs-CZ" sz="3000" b="1" dirty="0">
                <a:solidFill>
                  <a:srgbClr val="22222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Hlavní město Washington D.C.</a:t>
            </a:r>
            <a:endParaRPr lang="cs-CZ" altLang="cs-CZ" sz="30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endParaRPr lang="cs-CZ" altLang="cs-CZ" sz="2000" dirty="0"/>
          </a:p>
          <a:p>
            <a:pPr marL="0" lvl="0" indent="0">
              <a:buNone/>
            </a:pPr>
            <a:endParaRPr lang="cs-CZ" sz="1700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6D35492-901E-4B3F-9883-184A1147E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32" y="204051"/>
            <a:ext cx="3871494" cy="233211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cs-CZ" altLang="cs-CZ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50 států /hvězdy na vlajce/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13 pruhů zakládající kolonie 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Každá země vlastní vláda, guvernér a ústava /pozor Aljaška a Havajské ostrovy … najděte na mapě/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5DAC72-E77B-436F-AE42-E1D4B1BE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475" y="368669"/>
            <a:ext cx="1488504" cy="751646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</p:txBody>
      </p:sp>
      <p:pic>
        <p:nvPicPr>
          <p:cNvPr id="1030" name="Picture 6" descr="vlajka Spojených států amerických">
            <a:extLst>
              <a:ext uri="{FF2B5EF4-FFF2-40B4-BE49-F238E27FC236}">
                <a16:creationId xmlns:a16="http://schemas.microsoft.com/office/drawing/2014/main" id="{503CC4D7-F575-4501-A554-52BD3054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813" y="424899"/>
            <a:ext cx="1262774" cy="63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Výsledek obrázku pro usa mapa">
            <a:extLst>
              <a:ext uri="{FF2B5EF4-FFF2-40B4-BE49-F238E27FC236}">
                <a16:creationId xmlns:a16="http://schemas.microsoft.com/office/drawing/2014/main" id="{3D743DFA-F03E-4D74-B42C-A1E8965B7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3"/>
          <a:stretch/>
        </p:blipFill>
        <p:spPr bwMode="auto">
          <a:xfrm>
            <a:off x="0" y="0"/>
            <a:ext cx="7972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75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A77DF537-00E3-4943-A953-1CBD933B7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4444809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4DD89B-E379-487A-BD08-91BD9D03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479852"/>
            <a:ext cx="2956464" cy="2486926"/>
          </a:xfrm>
        </p:spPr>
        <p:txBody>
          <a:bodyPr>
            <a:normAutofit/>
          </a:bodyPr>
          <a:lstStyle/>
          <a:p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Aljaška</a:t>
            </a:r>
            <a:r>
              <a:rPr lang="cs-CZ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9C07368-2533-4A7E-A1F3-E4BD05EDF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48" name="Rectangle 64">
              <a:extLst>
                <a:ext uri="{FF2B5EF4-FFF2-40B4-BE49-F238E27FC236}">
                  <a16:creationId xmlns:a16="http://schemas.microsoft.com/office/drawing/2014/main" id="{C7AB5F5F-5C48-4CE5-9514-3BA6BE37B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66">
              <a:extLst>
                <a:ext uri="{FF2B5EF4-FFF2-40B4-BE49-F238E27FC236}">
                  <a16:creationId xmlns:a16="http://schemas.microsoft.com/office/drawing/2014/main" id="{5131457A-A101-4BD6-B7AF-DA2A4885A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64">
              <a:extLst>
                <a:ext uri="{FF2B5EF4-FFF2-40B4-BE49-F238E27FC236}">
                  <a16:creationId xmlns:a16="http://schemas.microsoft.com/office/drawing/2014/main" id="{E18C8464-2350-424F-8ADC-BB7804F5B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66">
              <a:extLst>
                <a:ext uri="{FF2B5EF4-FFF2-40B4-BE49-F238E27FC236}">
                  <a16:creationId xmlns:a16="http://schemas.microsoft.com/office/drawing/2014/main" id="{4ACD1FBF-373C-41B9-8EDF-F1F4209BF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64">
              <a:extLst>
                <a:ext uri="{FF2B5EF4-FFF2-40B4-BE49-F238E27FC236}">
                  <a16:creationId xmlns:a16="http://schemas.microsoft.com/office/drawing/2014/main" id="{5101274A-639B-498D-8978-A4796A040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66">
              <a:extLst>
                <a:ext uri="{FF2B5EF4-FFF2-40B4-BE49-F238E27FC236}">
                  <a16:creationId xmlns:a16="http://schemas.microsoft.com/office/drawing/2014/main" id="{D82AA787-BD46-4D12-9A53-37B65BF88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64">
              <a:extLst>
                <a:ext uri="{FF2B5EF4-FFF2-40B4-BE49-F238E27FC236}">
                  <a16:creationId xmlns:a16="http://schemas.microsoft.com/office/drawing/2014/main" id="{C193C98D-968D-400D-8EA1-A99DAC5F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66">
              <a:extLst>
                <a:ext uri="{FF2B5EF4-FFF2-40B4-BE49-F238E27FC236}">
                  <a16:creationId xmlns:a16="http://schemas.microsoft.com/office/drawing/2014/main" id="{1074DDCD-80DA-423C-8F7C-FA5297647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964EFE2D-022D-4F60-BA46-67C319BE39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69089BDB-720D-4FE7-B8DD-72BF734BC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64">
              <a:extLst>
                <a:ext uri="{FF2B5EF4-FFF2-40B4-BE49-F238E27FC236}">
                  <a16:creationId xmlns:a16="http://schemas.microsoft.com/office/drawing/2014/main" id="{032E475A-CB78-4A26-9FE5-10B004E4E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66">
              <a:extLst>
                <a:ext uri="{FF2B5EF4-FFF2-40B4-BE49-F238E27FC236}">
                  <a16:creationId xmlns:a16="http://schemas.microsoft.com/office/drawing/2014/main" id="{B05724A3-6D3F-4229-9F91-36FFDCA27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64">
              <a:extLst>
                <a:ext uri="{FF2B5EF4-FFF2-40B4-BE49-F238E27FC236}">
                  <a16:creationId xmlns:a16="http://schemas.microsoft.com/office/drawing/2014/main" id="{9B35B346-3369-4187-AB1C-035C9F3E5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66">
              <a:extLst>
                <a:ext uri="{FF2B5EF4-FFF2-40B4-BE49-F238E27FC236}">
                  <a16:creationId xmlns:a16="http://schemas.microsoft.com/office/drawing/2014/main" id="{A18A60D0-566A-4706-A2D8-AEFE40BE6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64">
              <a:extLst>
                <a:ext uri="{FF2B5EF4-FFF2-40B4-BE49-F238E27FC236}">
                  <a16:creationId xmlns:a16="http://schemas.microsoft.com/office/drawing/2014/main" id="{247FB4D2-AA4E-433F-B153-3D57867F7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66">
              <a:extLst>
                <a:ext uri="{FF2B5EF4-FFF2-40B4-BE49-F238E27FC236}">
                  <a16:creationId xmlns:a16="http://schemas.microsoft.com/office/drawing/2014/main" id="{830852FD-7252-4C9D-BF05-98B690D7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64">
              <a:extLst>
                <a:ext uri="{FF2B5EF4-FFF2-40B4-BE49-F238E27FC236}">
                  <a16:creationId xmlns:a16="http://schemas.microsoft.com/office/drawing/2014/main" id="{E82D09B3-0B61-436B-AD4D-8D0DBB6EE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66">
              <a:extLst>
                <a:ext uri="{FF2B5EF4-FFF2-40B4-BE49-F238E27FC236}">
                  <a16:creationId xmlns:a16="http://schemas.microsoft.com/office/drawing/2014/main" id="{163B96AF-AF0E-46CE-8A03-2C27F4210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64">
              <a:extLst>
                <a:ext uri="{FF2B5EF4-FFF2-40B4-BE49-F238E27FC236}">
                  <a16:creationId xmlns:a16="http://schemas.microsoft.com/office/drawing/2014/main" id="{E06D844E-200B-418D-9423-D4D8131E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66">
              <a:extLst>
                <a:ext uri="{FF2B5EF4-FFF2-40B4-BE49-F238E27FC236}">
                  <a16:creationId xmlns:a16="http://schemas.microsoft.com/office/drawing/2014/main" id="{0CF0C93C-1AB8-482E-8A01-37EFE126D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C457BE-2C87-4834-B352-F3B60528F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720" y="289709"/>
            <a:ext cx="7386320" cy="2719890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V největším stát USA</a:t>
            </a:r>
            <a:r>
              <a:rPr lang="cs-CZ" sz="2000" dirty="0"/>
              <a:t>, </a:t>
            </a:r>
            <a:br>
              <a:rPr lang="cs-CZ" sz="2000" dirty="0"/>
            </a:br>
            <a:r>
              <a:rPr lang="cs-CZ" sz="2000" dirty="0"/>
              <a:t>ale také nejméně lidnatým</a:t>
            </a:r>
            <a:r>
              <a:rPr lang="cs-CZ" sz="2000" b="1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Hlavní město </a:t>
            </a:r>
            <a:r>
              <a:rPr lang="cs-CZ" sz="2000" b="1" dirty="0" err="1"/>
              <a:t>Juneau</a:t>
            </a:r>
            <a:r>
              <a:rPr lang="cs-CZ" sz="2000" b="1" dirty="0"/>
              <a:t>, největší </a:t>
            </a:r>
            <a:r>
              <a:rPr lang="cs-CZ" sz="2000" b="1" dirty="0" err="1"/>
              <a:t>Anchorage</a:t>
            </a:r>
            <a:r>
              <a:rPr lang="cs-CZ" sz="2000" b="1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Beringův průliv </a:t>
            </a:r>
            <a:r>
              <a:rPr lang="cs-CZ" sz="2000" dirty="0"/>
              <a:t>/odděluje Ameriku od Asie/, </a:t>
            </a:r>
            <a:br>
              <a:rPr lang="cs-CZ" sz="2000" dirty="0"/>
            </a:br>
            <a:r>
              <a:rPr lang="cs-CZ" sz="2000" dirty="0"/>
              <a:t>původní obyvatelé </a:t>
            </a:r>
            <a:r>
              <a:rPr lang="cs-CZ" sz="2000" b="1" dirty="0" err="1"/>
              <a:t>Aleuté</a:t>
            </a:r>
            <a:r>
              <a:rPr lang="cs-CZ" sz="2000" dirty="0"/>
              <a:t>;</a:t>
            </a:r>
            <a:endParaRPr lang="ru-RU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Aljašku proslavil americký spisovatel </a:t>
            </a:r>
            <a:r>
              <a:rPr lang="cs-CZ" sz="2000" b="1" dirty="0"/>
              <a:t>Jack London;</a:t>
            </a:r>
            <a:endParaRPr lang="ru-RU" sz="2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Turistický ruch </a:t>
            </a:r>
            <a:r>
              <a:rPr lang="cs-CZ" sz="2000" dirty="0"/>
              <a:t>dnes tvoří pilíř aljašské ekonomiky, netěžené nerostné bohatství, bílý vlk.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Výsledek obrázku pro vlk šedý">
            <a:extLst>
              <a:ext uri="{FF2B5EF4-FFF2-40B4-BE49-F238E27FC236}">
                <a16:creationId xmlns:a16="http://schemas.microsoft.com/office/drawing/2014/main" id="{3578CE0D-798A-4C03-BF02-8345D8851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r="13366" b="1"/>
          <a:stretch/>
        </p:blipFill>
        <p:spPr bwMode="auto">
          <a:xfrm>
            <a:off x="604329" y="3233986"/>
            <a:ext cx="3840480" cy="362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aljaška mapa">
            <a:extLst>
              <a:ext uri="{FF2B5EF4-FFF2-40B4-BE49-F238E27FC236}">
                <a16:creationId xmlns:a16="http://schemas.microsoft.com/office/drawing/2014/main" id="{7A0DEE25-99FC-4455-B5F2-D0C893942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r="18072" b="-1"/>
          <a:stretch/>
        </p:blipFill>
        <p:spPr bwMode="auto">
          <a:xfrm>
            <a:off x="4477924" y="3233985"/>
            <a:ext cx="3840480" cy="36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7B316AF-CBA6-44BD-B2C8-8E4D66FAF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r="9870"/>
          <a:stretch/>
        </p:blipFill>
        <p:spPr bwMode="auto">
          <a:xfrm>
            <a:off x="8351520" y="3233985"/>
            <a:ext cx="3840480" cy="36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98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59A16A-8EA5-41E4-989C-51D30202A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556232"/>
            <a:ext cx="4800600" cy="1325563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Havaj: Ostrovy </a:t>
            </a:r>
            <a:b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ohnivém prstenci</a:t>
            </a:r>
            <a:b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stát USA v Tichém oceánu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avajské ostovy oahu pearl harbor">
            <a:extLst>
              <a:ext uri="{FF2B5EF4-FFF2-40B4-BE49-F238E27FC236}">
                <a16:creationId xmlns:a16="http://schemas.microsoft.com/office/drawing/2014/main" id="{C651ABEB-9DEC-40AF-B960-23A42968E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7579" y="8"/>
            <a:ext cx="3224420" cy="21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8D2041-128A-47DD-9708-ADE534FBD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99" y="2170887"/>
            <a:ext cx="5298437" cy="425023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korálových a sopečných ostrovů</a:t>
            </a: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Federální stát USA, </a:t>
            </a:r>
            <a:b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hl.město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Honolulu;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Nejvyšší sopka Mauna Kea </a:t>
            </a: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/nejvyšší hora světa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počítáno </a:t>
            </a:r>
            <a:b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pod mořem/;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Turistický ráj </a:t>
            </a: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 mil. za rok/, pěstování kávy, ananasu (dříve </a:t>
            </a:r>
            <a:b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 70 procent světové produkce);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Pearl Harbor na Ostrově </a:t>
            </a:r>
            <a:r>
              <a:rPr lang="cs-CZ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Oahu</a:t>
            </a: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stal příčinou vstupu USA do války.</a:t>
            </a:r>
          </a:p>
        </p:txBody>
      </p:sp>
      <p:pic>
        <p:nvPicPr>
          <p:cNvPr id="7172" name="Picture 4" descr="Související obrázek">
            <a:extLst>
              <a:ext uri="{FF2B5EF4-FFF2-40B4-BE49-F238E27FC236}">
                <a16:creationId xmlns:a16="http://schemas.microsoft.com/office/drawing/2014/main" id="{149C2D36-D625-4DC0-9257-2E71E2E10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r="-2" b="15953"/>
          <a:stretch/>
        </p:blipFill>
        <p:spPr bwMode="auto">
          <a:xfrm>
            <a:off x="7629726" y="2298491"/>
            <a:ext cx="4562263" cy="210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ouvisející obrázek">
            <a:extLst>
              <a:ext uri="{FF2B5EF4-FFF2-40B4-BE49-F238E27FC236}">
                <a16:creationId xmlns:a16="http://schemas.microsoft.com/office/drawing/2014/main" id="{12FF246D-250A-49ED-BFC5-9FFBA40E9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41" t="23050" r="12689" b="15638"/>
          <a:stretch/>
        </p:blipFill>
        <p:spPr bwMode="auto">
          <a:xfrm>
            <a:off x="7629727" y="4757596"/>
            <a:ext cx="4562263" cy="21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82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311E3A-826A-45F9-9321-2B621FBB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828348" cy="1225650"/>
          </a:xfrm>
        </p:spPr>
        <p:txBody>
          <a:bodyPr anchor="b">
            <a:normAutofit/>
          </a:bodyPr>
          <a:lstStyle/>
          <a:p>
            <a:r>
              <a:rPr lang="cs-CZ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Útok na Pearl Harbor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AA58C-1132-40E8-B62A-12B771197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byl překvapivý úder japonského námořnictva proti základně USA 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v Pearl Harboru na Havajských ostrovech v roce 1941;</a:t>
            </a:r>
          </a:p>
          <a:p>
            <a:r>
              <a:rPr lang="cs-CZ" sz="2400" dirty="0">
                <a:solidFill>
                  <a:schemeClr val="bg1"/>
                </a:solidFill>
              </a:rPr>
              <a:t>Důsledkem tohoto útoku byl vstup USA do druhé světové války na straně spojenců 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a vyhlášení války Japonsku</a:t>
            </a:r>
          </a:p>
          <a:p>
            <a:r>
              <a:rPr lang="cs-CZ" sz="2400" dirty="0">
                <a:solidFill>
                  <a:schemeClr val="bg1"/>
                </a:solidFill>
              </a:rPr>
              <a:t>Dne 11. prosince 1941 vyhlásily 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Německo a Itálie válku USA. </a:t>
            </a:r>
          </a:p>
        </p:txBody>
      </p:sp>
      <p:pic>
        <p:nvPicPr>
          <p:cNvPr id="1028" name="Picture 4" descr="Image result for pearl harbour">
            <a:extLst>
              <a:ext uri="{FF2B5EF4-FFF2-40B4-BE49-F238E27FC236}">
                <a16:creationId xmlns:a16="http://schemas.microsoft.com/office/drawing/2014/main" id="{8364CD23-0381-4D8D-B081-A305ECDA1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2" b="2"/>
          <a:stretch/>
        </p:blipFill>
        <p:spPr bwMode="auto">
          <a:xfrm>
            <a:off x="6525453" y="1"/>
            <a:ext cx="5666547" cy="339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A89F12-1BF7-45F2-B9CD-F701B7E26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r="-2" b="4424"/>
          <a:stretch/>
        </p:blipFill>
        <p:spPr bwMode="auto">
          <a:xfrm>
            <a:off x="6522277" y="3398024"/>
            <a:ext cx="5669723" cy="34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64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Martin Luther King v roce 1964">
            <a:extLst>
              <a:ext uri="{FF2B5EF4-FFF2-40B4-BE49-F238E27FC236}">
                <a16:creationId xmlns:a16="http://schemas.microsoft.com/office/drawing/2014/main" id="{247E96B9-7569-4676-AF2D-EE9CED892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" t="-2847" r="575" b="25346"/>
          <a:stretch/>
        </p:blipFill>
        <p:spPr bwMode="auto">
          <a:xfrm>
            <a:off x="3214322" y="265776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hispánci">
            <a:extLst>
              <a:ext uri="{FF2B5EF4-FFF2-40B4-BE49-F238E27FC236}">
                <a16:creationId xmlns:a16="http://schemas.microsoft.com/office/drawing/2014/main" id="{8C3FEAE2-A20A-47A0-9F8E-5707B1DB6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r="7103" b="-1"/>
          <a:stretch/>
        </p:blipFill>
        <p:spPr bwMode="auto"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ek obrázku pro indiáni">
            <a:extLst>
              <a:ext uri="{FF2B5EF4-FFF2-40B4-BE49-F238E27FC236}">
                <a16:creationId xmlns:a16="http://schemas.microsoft.com/office/drawing/2014/main" id="{F5EFE510-5C5C-4711-BE13-DEB1C1D1B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14074" b="-4"/>
          <a:stretch/>
        </p:blipFill>
        <p:spPr bwMode="auto"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03F6913-E1DC-43C9-8918-AF0D6D77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276" y="163183"/>
            <a:ext cx="4333814" cy="810369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Obyvatelstvo USA</a:t>
            </a:r>
            <a:r>
              <a:rPr lang="cs-CZ" sz="3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628318-4710-4462-AFDE-13D0300E4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276" y="1139728"/>
            <a:ext cx="5262924" cy="5555089"/>
          </a:xfrm>
        </p:spPr>
        <p:txBody>
          <a:bodyPr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0000"/>
                </a:solidFill>
              </a:rPr>
              <a:t>Původní obyvatelé Indiáni. V roce 1776 byli USA ještě britskou kolonií, Thomas Jefferson byl hlavním iniciátorem </a:t>
            </a:r>
            <a:r>
              <a:rPr lang="cs-CZ" b="1" u="sng" dirty="0">
                <a:solidFill>
                  <a:srgbClr val="000000"/>
                </a:solidFill>
              </a:rPr>
              <a:t>Deklarace nezávislosti</a:t>
            </a:r>
            <a:r>
              <a:rPr lang="cs-CZ" b="1" dirty="0">
                <a:solidFill>
                  <a:srgbClr val="000000"/>
                </a:solidFill>
              </a:rPr>
              <a:t>.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0000"/>
                </a:solidFill>
              </a:rPr>
              <a:t>silně zastoupeni </a:t>
            </a:r>
            <a:r>
              <a:rPr lang="cs-CZ" b="1" dirty="0">
                <a:solidFill>
                  <a:srgbClr val="000000"/>
                </a:solidFill>
              </a:rPr>
              <a:t>Afroameričané </a:t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až 20% /problém otrokářství, rasismu, diskriminace, segregace/;</a:t>
            </a:r>
            <a:endParaRPr lang="en-US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0000"/>
                </a:solidFill>
              </a:rPr>
              <a:t>Hispánci</a:t>
            </a:r>
            <a:r>
              <a:rPr lang="cs-CZ" dirty="0">
                <a:solidFill>
                  <a:srgbClr val="000000"/>
                </a:solidFill>
              </a:rPr>
              <a:t> (španělsky mluvící imigranti);</a:t>
            </a:r>
            <a:endParaRPr lang="en-US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0000"/>
                </a:solidFill>
              </a:rPr>
              <a:t>ostatní imigranti z Evropy a Asie …</a:t>
            </a:r>
            <a:endParaRPr lang="en-US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0000"/>
                </a:solidFill>
              </a:rPr>
              <a:t>většina obyvatel protestanti (křesťané);</a:t>
            </a:r>
            <a:endParaRPr lang="en-US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0000"/>
                </a:solidFill>
              </a:rPr>
              <a:t>80 % obyvatel žije ve městech ….</a:t>
            </a:r>
            <a:br>
              <a:rPr lang="cs-CZ" sz="2400" dirty="0">
                <a:solidFill>
                  <a:srgbClr val="000000"/>
                </a:solidFill>
              </a:rPr>
            </a:br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93915EB-17EF-4E6A-94F2-08237625F350}"/>
              </a:ext>
            </a:extLst>
          </p:cNvPr>
          <p:cNvSpPr/>
          <p:nvPr/>
        </p:nvSpPr>
        <p:spPr>
          <a:xfrm>
            <a:off x="4406806" y="2275598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M. L. King</a:t>
            </a:r>
            <a:endParaRPr lang="cs-CZ" b="1" u="sng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3464A44-081E-4CBA-B20F-C999ABA4C0F4}"/>
              </a:ext>
            </a:extLst>
          </p:cNvPr>
          <p:cNvSpPr/>
          <p:nvPr/>
        </p:nvSpPr>
        <p:spPr>
          <a:xfrm>
            <a:off x="3869302" y="5981472"/>
            <a:ext cx="2326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hlinkClick r:id="rId6"/>
              </a:rPr>
              <a:t>Rasismus dokument 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534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12E27-F342-4E90-ADAD-5120FC88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6" y="141552"/>
            <a:ext cx="4668257" cy="1325563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USA - politicky</a:t>
            </a: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Výsledek obrázku pro usa kongres">
            <a:extLst>
              <a:ext uri="{FF2B5EF4-FFF2-40B4-BE49-F238E27FC236}">
                <a16:creationId xmlns:a16="http://schemas.microsoft.com/office/drawing/2014/main" id="{7E358CCA-4303-49F5-9719-8695ECD39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r="27961" b="3"/>
          <a:stretch/>
        </p:blipFill>
        <p:spPr bwMode="auto"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bílý dům">
            <a:extLst>
              <a:ext uri="{FF2B5EF4-FFF2-40B4-BE49-F238E27FC236}">
                <a16:creationId xmlns:a16="http://schemas.microsoft.com/office/drawing/2014/main" id="{AF8AEE1E-8D12-468D-82BE-2E89B13EE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r="12591" b="-1"/>
          <a:stretch/>
        </p:blipFill>
        <p:spPr bwMode="auto"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trump">
            <a:extLst>
              <a:ext uri="{FF2B5EF4-FFF2-40B4-BE49-F238E27FC236}">
                <a16:creationId xmlns:a16="http://schemas.microsoft.com/office/drawing/2014/main" id="{02D4F808-800A-465C-9F9B-2A168D952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22301"/>
          <a:stretch/>
        </p:blipFill>
        <p:spPr bwMode="auto"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4D2BBD-82BA-43EA-B2AC-762069A19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1168400"/>
            <a:ext cx="4668256" cy="3362960"/>
          </a:xfrm>
        </p:spPr>
        <p:txBody>
          <a:bodyPr anchor="t">
            <a:normAutofit/>
          </a:bodyPr>
          <a:lstStyle/>
          <a:p>
            <a:r>
              <a:rPr lang="cs-CZ" sz="2400" dirty="0"/>
              <a:t>Člen NATO, G7, NAFTA.</a:t>
            </a:r>
          </a:p>
          <a:p>
            <a:pPr>
              <a:spcAft>
                <a:spcPts val="800"/>
              </a:spcAft>
            </a:pP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Hlavou státu je Prezident (volen na 4 roky, max.2 funkční období), dále systém 3 oddělených mocí</a:t>
            </a:r>
            <a:b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2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zákonodárné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 /Kongres … senát a sněmovna representantů</a:t>
            </a:r>
            <a:b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2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soudní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 /Nejvyšší soud a nižší soudy/</a:t>
            </a:r>
            <a:b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2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výkonná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 /President a Vláda/</a:t>
            </a:r>
          </a:p>
        </p:txBody>
      </p:sp>
      <p:pic>
        <p:nvPicPr>
          <p:cNvPr id="19" name="Obrázek 18" descr="PolitickÃ½ systÃ©m USA">
            <a:extLst>
              <a:ext uri="{FF2B5EF4-FFF2-40B4-BE49-F238E27FC236}">
                <a16:creationId xmlns:a16="http://schemas.microsoft.com/office/drawing/2014/main" id="{E8D20D84-97F5-4E00-9D1D-1D12E1FE78B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37" y="4494228"/>
            <a:ext cx="5055973" cy="191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498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F8965B-C03A-4733-B825-D71B5D20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86" y="357644"/>
            <a:ext cx="4509236" cy="1139139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Americká kultura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1660DC-D0A9-45B2-92CD-647963CA4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26" y="1324649"/>
            <a:ext cx="4703514" cy="3913844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2000" b="1" u="sng" dirty="0"/>
              <a:t>Jídlo</a:t>
            </a:r>
            <a:r>
              <a:rPr lang="cs-CZ" sz="2000" dirty="0"/>
              <a:t> - McDonald 's, Popcorn, </a:t>
            </a:r>
            <a:br>
              <a:rPr lang="cs-CZ" sz="2000" dirty="0"/>
            </a:br>
            <a:r>
              <a:rPr lang="cs-CZ" sz="2000" dirty="0"/>
              <a:t>HotDog, hranolky, Coca-Cola;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2000" b="1" u="sng" dirty="0"/>
              <a:t>Filmy a seriály</a:t>
            </a:r>
            <a:r>
              <a:rPr lang="cs-CZ" sz="2000" dirty="0"/>
              <a:t>, Hollywood, Oskar;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2000" b="1" u="sng" dirty="0"/>
              <a:t>Hudba, móda, životní styl</a:t>
            </a:r>
            <a:r>
              <a:rPr lang="cs-CZ" sz="2000" dirty="0"/>
              <a:t>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2000" b="1" u="sng" dirty="0"/>
              <a:t>Svoboda, demokracie</a:t>
            </a:r>
            <a:r>
              <a:rPr lang="cs-CZ" sz="2000" dirty="0"/>
              <a:t>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2000" b="1" u="sng" dirty="0"/>
              <a:t>Sport</a:t>
            </a:r>
            <a:r>
              <a:rPr lang="cs-CZ" sz="2000" dirty="0"/>
              <a:t> (baseball, basketball, golf, </a:t>
            </a:r>
            <a:br>
              <a:rPr lang="cs-CZ" sz="2000" dirty="0"/>
            </a:br>
            <a:r>
              <a:rPr lang="cs-CZ" sz="2000" dirty="0"/>
              <a:t>americký fotbal).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2000" b="1" u="sng" dirty="0"/>
              <a:t>Počítačový průmysl</a:t>
            </a:r>
            <a:r>
              <a:rPr lang="cs-CZ" sz="2000" b="1" dirty="0"/>
              <a:t> </a:t>
            </a:r>
            <a:r>
              <a:rPr lang="cs-CZ" sz="2000" dirty="0"/>
              <a:t>– Apple, IBM, Microsoft, Facebook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0" name="Picture 8" descr="Image result for americká kultura">
            <a:extLst>
              <a:ext uri="{FF2B5EF4-FFF2-40B4-BE49-F238E27FC236}">
                <a16:creationId xmlns:a16="http://schemas.microsoft.com/office/drawing/2014/main" id="{10571044-EC77-4C71-B93C-08908B034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r="34552" b="3"/>
          <a:stretch/>
        </p:blipFill>
        <p:spPr bwMode="auto">
          <a:xfrm>
            <a:off x="571420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Image result for americká kultura">
            <a:extLst>
              <a:ext uri="{FF2B5EF4-FFF2-40B4-BE49-F238E27FC236}">
                <a16:creationId xmlns:a16="http://schemas.microsoft.com/office/drawing/2014/main" id="{830DC279-CAB8-4780-BE81-BE43FE109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r="23692"/>
          <a:stretch/>
        </p:blipFill>
        <p:spPr bwMode="auto">
          <a:xfrm>
            <a:off x="5886020" y="2715337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FAF46A0-A8F8-4F38-AB83-38DCD0077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11180" b="4"/>
          <a:stretch/>
        </p:blipFill>
        <p:spPr bwMode="auto"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Image result for americká kultura">
            <a:extLst>
              <a:ext uri="{FF2B5EF4-FFF2-40B4-BE49-F238E27FC236}">
                <a16:creationId xmlns:a16="http://schemas.microsoft.com/office/drawing/2014/main" id="{8D90DD0C-85A8-4D61-AD39-1C5811CAA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4" r="5" b="5"/>
          <a:stretch/>
        </p:blipFill>
        <p:spPr bwMode="auto"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CFBA2CE-B70A-4166-AD11-CED5D5ABB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r="1547" b="5"/>
          <a:stretch/>
        </p:blipFill>
        <p:spPr bwMode="auto"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958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731</Words>
  <Application>Microsoft Office PowerPoint</Application>
  <PresentationFormat>Širokoúhlá obrazovka</PresentationFormat>
  <Paragraphs>85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Motiv Office</vt:lpstr>
      <vt:lpstr>Spojené státy americké</vt:lpstr>
      <vt:lpstr>Regiony Ameriky</vt:lpstr>
      <vt:lpstr>USA</vt:lpstr>
      <vt:lpstr>Aljaška </vt:lpstr>
      <vt:lpstr>Havaj: Ostrovy  v ohnivém prstenci stát USA v Tichém oceánu</vt:lpstr>
      <vt:lpstr>Útok na Pearl Harbor</vt:lpstr>
      <vt:lpstr>Obyvatelstvo USA </vt:lpstr>
      <vt:lpstr>USA - politicky</vt:lpstr>
      <vt:lpstr>Americká kultura</vt:lpstr>
      <vt:lpstr>Kosmický program USA</vt:lpstr>
      <vt:lpstr>Počítačový průmysl „Silicon Valley“</vt:lpstr>
      <vt:lpstr>Hollywood</vt:lpstr>
      <vt:lpstr>„Velká jezera“</vt:lpstr>
      <vt:lpstr>Nerostné suroviny Ameriky</vt:lpstr>
      <vt:lpstr>Potravinářský průmysl USA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Spojené státy americké</dc:title>
  <dc:creator>petr coufal</dc:creator>
  <cp:lastModifiedBy>petr coufal</cp:lastModifiedBy>
  <cp:revision>2</cp:revision>
  <dcterms:created xsi:type="dcterms:W3CDTF">2020-02-10T21:44:05Z</dcterms:created>
  <dcterms:modified xsi:type="dcterms:W3CDTF">2020-02-10T21:47:11Z</dcterms:modified>
</cp:coreProperties>
</file>