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301" r:id="rId4"/>
    <p:sldId id="258" r:id="rId5"/>
    <p:sldId id="295" r:id="rId6"/>
    <p:sldId id="299" r:id="rId7"/>
    <p:sldId id="293" r:id="rId8"/>
    <p:sldId id="302" r:id="rId9"/>
    <p:sldId id="303" r:id="rId10"/>
    <p:sldId id="304" r:id="rId11"/>
    <p:sldId id="305" r:id="rId12"/>
    <p:sldId id="294" r:id="rId13"/>
    <p:sldId id="300" r:id="rId14"/>
    <p:sldId id="264" r:id="rId15"/>
    <p:sldId id="306" r:id="rId16"/>
    <p:sldId id="307" r:id="rId17"/>
    <p:sldId id="308" r:id="rId18"/>
    <p:sldId id="309" r:id="rId19"/>
    <p:sldId id="310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8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3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8E310E-DA81-481F-8A9B-8E858D53A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4698721-8754-4FF3-9809-0888CBF307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A8E32B-B04A-4A15-9084-2D02CF57C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349A360-8465-46D5-894C-27416563F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C4CD10-A3EB-47DF-964E-354CB5F0F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4961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4F982F-4818-45E3-8689-BF5271B67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4D1498D-00E3-401F-8D38-6F954D9735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47DDBFA-2E64-486F-9A02-E1D8CB076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FDD8A9-007E-4854-A821-875C2DE3C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8C37A7-051B-4D7E-917B-C6EC7F028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9600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E1BC6A9-C113-4FDE-A11F-C3E28BE0FD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02677B7-EB58-4B03-BCEA-7285DE68A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42C1699-5F7D-4BD9-84B4-226CAFF08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1FC5A3-4215-42DA-A319-2F56968CA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3FEC42-5B57-4EC5-A3E8-C579EC6C0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6651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21B8A0-1098-4955-9817-8D9302A6C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D499D3-04B5-41E9-85DD-484945D10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84AA3C-FEBE-41EF-A86F-BA5B2ED33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6327D86-2412-4D95-AD7D-46C754E88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5CDC6D-E25B-4B24-A152-8939A322F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6568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2EFBDA-550B-4A1E-8C7D-DB4C9547F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F963206-26CE-4C12-9DFC-8E1A7241F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4240D26-D797-40BC-BDC6-5F981B2DA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348AAD2-E16C-478D-9250-C6B1A4AAB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4DFEB3-55CF-4786-BEDC-D5E1F5F4E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9633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AC1DE9-552D-4EC2-BD84-DCCE44EFF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23EC15-55F9-4C1E-B92E-BE90C27BE2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4FB0A6A-C54E-4B72-9CE0-A7F8A9CC6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8BD61F1-CC8E-4B11-BCB1-3B35FBBE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FD91F52-7499-475D-8B4E-C2159E929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CEA3F47-0F10-4151-86A6-918AE9F58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9086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854CAD-0DC8-45DB-A5D1-E1950FB85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32C4F2-C02C-4CEA-AD6D-A7D737772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CA8982-CF9A-43FD-A7BA-427B59324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DA53EEA-97E1-4EE4-93FD-A889371C6F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4750D87-D918-41FD-840A-D2BFBB0A7A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1186298-914D-4A5A-8984-ACA0B1CB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6543639-C6A2-4D89-9339-A5CF633D0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CE50E7C-9C28-4D85-8F71-CF36B98CF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7428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2ECFCA-AF51-4D46-AAEE-C9F66810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F922E02-4DA7-449C-8F42-05920EF17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D1AD7EE-A666-4F16-8B17-280F6DF0B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076132C-AD2A-40CC-93AD-0CDDA09AF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14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B74C2AD-8D1D-4A28-9954-0F07C02A1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9BF6337-2751-4909-881D-9792AF56C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9E4F085-44BF-45FE-A9AC-DAB818379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16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B6982B-1EDB-4B3B-B111-BFA338BCB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7CC49A-4B44-4FF1-B0B7-7EB0BE7D4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7125A1F-06F8-453C-BB56-D0CD9CA700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8ED980-1B55-4555-923F-F720B79FE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4B8A973-996F-4F12-A2F4-2B651EE4A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733DFF6-194E-4D91-9E8C-78D0059C2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869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697308-BFA6-428A-853F-94F94D94D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C601971-C2ED-49DF-8D20-077119A860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CE56FDF-90F1-4175-AFFB-4CC0C682A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FA37BD4-60A7-49E8-9050-55779F843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6499868-3903-48BF-BA2D-D3F89AFFA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BC1CB75-0F62-45C9-8963-CCA6BA0D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033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25EEF74-4CDF-43FE-A88E-22AE3920C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635327B-BF8F-42F5-86A3-3581980B9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60AE52-5CE3-4ACB-97E3-9C0C4D80DD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95B26-517F-4F6A-AF57-A435E29D6BD4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44F00E-3467-4DA0-919E-E64AF4B22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B6C2D5-36F7-4460-8CC0-B1122887A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59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hyperlink" Target="https://www.youtube.com/watch?v=JGPljRl4GW8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W7zppFQCId8" TargetMode="Externa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-JhwxTen6yA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QfAYmEohW7M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s://www.stoplusjednicka.cz/mexiko-s-odkazem-revoluc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DE4C27B6-DB04-4891-AF97-BA1671B17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Image result for mexiko">
            <a:extLst>
              <a:ext uri="{FF2B5EF4-FFF2-40B4-BE49-F238E27FC236}">
                <a16:creationId xmlns:a16="http://schemas.microsoft.com/office/drawing/2014/main" id="{E35D599B-F6F4-4468-A4D7-C99A811B25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" r="942"/>
          <a:stretch/>
        </p:blipFill>
        <p:spPr bwMode="auto">
          <a:xfrm>
            <a:off x="606719" y="-1"/>
            <a:ext cx="1158528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8DB983F-AA2A-4570-B38B-5EBA6A1A9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684" y="1152144"/>
            <a:ext cx="3953501" cy="3072393"/>
          </a:xfrm>
        </p:spPr>
        <p:txBody>
          <a:bodyPr>
            <a:normAutofit/>
          </a:bodyPr>
          <a:lstStyle/>
          <a:p>
            <a:pPr algn="l"/>
            <a:r>
              <a:rPr lang="cs-CZ" sz="5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Střední Amerika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5B199E1-5058-4BA0-A829-F92C05827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6684" y="4462272"/>
            <a:ext cx="3953501" cy="1272831"/>
          </a:xfrm>
        </p:spPr>
        <p:txBody>
          <a:bodyPr anchor="t">
            <a:normAutofit/>
          </a:bodyPr>
          <a:lstStyle/>
          <a:p>
            <a:pPr algn="l"/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Pevninské a  </a:t>
            </a:r>
            <a:b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Ostrovní státy </a:t>
            </a:r>
            <a:b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Střední Ameriky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E0EAE70-C355-42D1-BF00-CA8A17A74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80" name="Rectangle 64">
              <a:extLst>
                <a:ext uri="{FF2B5EF4-FFF2-40B4-BE49-F238E27FC236}">
                  <a16:creationId xmlns:a16="http://schemas.microsoft.com/office/drawing/2014/main" id="{E6E58C95-A3F9-4C87-B9A5-32A7A75DD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6">
              <a:extLst>
                <a:ext uri="{FF2B5EF4-FFF2-40B4-BE49-F238E27FC236}">
                  <a16:creationId xmlns:a16="http://schemas.microsoft.com/office/drawing/2014/main" id="{7B08CDDF-E602-4C1B-A248-A43292EB5D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64">
              <a:extLst>
                <a:ext uri="{FF2B5EF4-FFF2-40B4-BE49-F238E27FC236}">
                  <a16:creationId xmlns:a16="http://schemas.microsoft.com/office/drawing/2014/main" id="{6298B977-8F47-48C6-8454-11EF9478E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6">
              <a:extLst>
                <a:ext uri="{FF2B5EF4-FFF2-40B4-BE49-F238E27FC236}">
                  <a16:creationId xmlns:a16="http://schemas.microsoft.com/office/drawing/2014/main" id="{06A6FB8E-FB47-44B7-810F-B88B4CCA06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4">
              <a:extLst>
                <a:ext uri="{FF2B5EF4-FFF2-40B4-BE49-F238E27FC236}">
                  <a16:creationId xmlns:a16="http://schemas.microsoft.com/office/drawing/2014/main" id="{818DB8DB-4D04-42C0-BE68-842A9F29A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66">
              <a:extLst>
                <a:ext uri="{FF2B5EF4-FFF2-40B4-BE49-F238E27FC236}">
                  <a16:creationId xmlns:a16="http://schemas.microsoft.com/office/drawing/2014/main" id="{DBCFEA99-52A4-4E8E-B9C9-3D39B0E32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id="{A6C0BB10-7324-4D11-A497-57A85CDB62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id="{D7440F2E-8192-4FDF-AE8F-2833B7F403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4">
              <a:extLst>
                <a:ext uri="{FF2B5EF4-FFF2-40B4-BE49-F238E27FC236}">
                  <a16:creationId xmlns:a16="http://schemas.microsoft.com/office/drawing/2014/main" id="{B9F7DA6A-1872-4697-A567-20A0115A0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6">
              <a:extLst>
                <a:ext uri="{FF2B5EF4-FFF2-40B4-BE49-F238E27FC236}">
                  <a16:creationId xmlns:a16="http://schemas.microsoft.com/office/drawing/2014/main" id="{98BC1544-07ED-411D-880C-58CB11491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4">
              <a:extLst>
                <a:ext uri="{FF2B5EF4-FFF2-40B4-BE49-F238E27FC236}">
                  <a16:creationId xmlns:a16="http://schemas.microsoft.com/office/drawing/2014/main" id="{BA70D948-9946-455F-8155-D274F01DAB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6">
              <a:extLst>
                <a:ext uri="{FF2B5EF4-FFF2-40B4-BE49-F238E27FC236}">
                  <a16:creationId xmlns:a16="http://schemas.microsoft.com/office/drawing/2014/main" id="{807FCDBA-F7E3-4836-8253-15D212128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4">
              <a:extLst>
                <a:ext uri="{FF2B5EF4-FFF2-40B4-BE49-F238E27FC236}">
                  <a16:creationId xmlns:a16="http://schemas.microsoft.com/office/drawing/2014/main" id="{D6A9BF83-5C67-44B0-883C-82BCAA1923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6">
              <a:extLst>
                <a:ext uri="{FF2B5EF4-FFF2-40B4-BE49-F238E27FC236}">
                  <a16:creationId xmlns:a16="http://schemas.microsoft.com/office/drawing/2014/main" id="{94BA7F92-7961-489E-83BD-5518EB1E99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4">
              <a:extLst>
                <a:ext uri="{FF2B5EF4-FFF2-40B4-BE49-F238E27FC236}">
                  <a16:creationId xmlns:a16="http://schemas.microsoft.com/office/drawing/2014/main" id="{56ADE108-5AE8-4ACF-88B9-28A0B125B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6">
              <a:extLst>
                <a:ext uri="{FF2B5EF4-FFF2-40B4-BE49-F238E27FC236}">
                  <a16:creationId xmlns:a16="http://schemas.microsoft.com/office/drawing/2014/main" id="{75B2D25F-B666-4F19-816A-24456EAF46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4">
              <a:extLst>
                <a:ext uri="{FF2B5EF4-FFF2-40B4-BE49-F238E27FC236}">
                  <a16:creationId xmlns:a16="http://schemas.microsoft.com/office/drawing/2014/main" id="{A7D581F0-987F-45C5-A849-CC1B41222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6">
              <a:extLst>
                <a:ext uri="{FF2B5EF4-FFF2-40B4-BE49-F238E27FC236}">
                  <a16:creationId xmlns:a16="http://schemas.microsoft.com/office/drawing/2014/main" id="{F388E533-92C3-428E-B078-81D6E1F2D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4">
              <a:extLst>
                <a:ext uri="{FF2B5EF4-FFF2-40B4-BE49-F238E27FC236}">
                  <a16:creationId xmlns:a16="http://schemas.microsoft.com/office/drawing/2014/main" id="{C68AEED3-AAB1-48A9-8FC3-C68AE6675B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66">
              <a:extLst>
                <a:ext uri="{FF2B5EF4-FFF2-40B4-BE49-F238E27FC236}">
                  <a16:creationId xmlns:a16="http://schemas.microsoft.com/office/drawing/2014/main" id="{0A6CA6BC-FFA6-4C34-B200-6F61EE1730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Rectangle 100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89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EDAC7F-2D37-4F6E-B5F6-3D5E1F22D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08" y="319166"/>
            <a:ext cx="3651467" cy="857628"/>
          </a:xfrm>
        </p:spPr>
        <p:txBody>
          <a:bodyPr anchor="t">
            <a:norm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HISTORIE MEXIKA 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/předkolumbovská éra/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18F2AB-F508-43FF-A184-028CC5427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319" y="1176794"/>
            <a:ext cx="3740189" cy="38204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V dobách před objevením Ameriky, se na území Mexika, </a:t>
            </a:r>
            <a:br>
              <a:rPr lang="cs-CZ" sz="2000" dirty="0"/>
            </a:br>
            <a:r>
              <a:rPr lang="cs-CZ" sz="2000" dirty="0"/>
              <a:t>ale také v Guatemale, Hondurasu a Belize rozvíjely </a:t>
            </a:r>
            <a:r>
              <a:rPr lang="cs-CZ" sz="2000" b="1" dirty="0">
                <a:solidFill>
                  <a:schemeClr val="accent1"/>
                </a:solidFill>
              </a:rPr>
              <a:t>„</a:t>
            </a:r>
            <a:r>
              <a:rPr lang="ru-RU" sz="2000" b="1" dirty="0">
                <a:solidFill>
                  <a:schemeClr val="accent1"/>
                </a:solidFill>
              </a:rPr>
              <a:t>М</a:t>
            </a:r>
            <a:r>
              <a:rPr lang="cs-CZ" sz="2000" b="1" dirty="0">
                <a:solidFill>
                  <a:schemeClr val="accent1"/>
                </a:solidFill>
              </a:rPr>
              <a:t>ezoamerické“ indiánské civilizace </a:t>
            </a:r>
            <a:br>
              <a:rPr lang="cs-CZ" sz="2000" b="1" dirty="0">
                <a:solidFill>
                  <a:schemeClr val="accent1"/>
                </a:solidFill>
              </a:rPr>
            </a:br>
            <a:r>
              <a:rPr lang="cs-CZ" sz="2000" b="1" u="sng" dirty="0">
                <a:solidFill>
                  <a:srgbClr val="FF0000"/>
                </a:solidFill>
              </a:rPr>
              <a:t>Mayové, Aztékové, Toltékové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2000" b="1" dirty="0"/>
              <a:t>Mayská říše</a:t>
            </a:r>
            <a:r>
              <a:rPr lang="cs-CZ" sz="2000" dirty="0"/>
              <a:t> (2500 let př.n.l.), </a:t>
            </a:r>
            <a:r>
              <a:rPr lang="cs-CZ" sz="2000" b="1" dirty="0"/>
              <a:t>Aztécká říše </a:t>
            </a:r>
            <a:r>
              <a:rPr lang="cs-CZ" sz="2000" dirty="0"/>
              <a:t>… </a:t>
            </a:r>
            <a:r>
              <a:rPr lang="cs-CZ" sz="2000" b="1" dirty="0"/>
              <a:t>budování měst</a:t>
            </a:r>
            <a:r>
              <a:rPr lang="cs-CZ" sz="2000" dirty="0"/>
              <a:t>, systém </a:t>
            </a:r>
            <a:r>
              <a:rPr lang="cs-CZ" sz="2000" b="1" dirty="0"/>
              <a:t>hierarchické společnosti</a:t>
            </a:r>
            <a:r>
              <a:rPr lang="cs-CZ" sz="2000" dirty="0"/>
              <a:t> vedené králi </a:t>
            </a:r>
            <a:br>
              <a:rPr lang="cs-CZ" sz="2000" dirty="0"/>
            </a:br>
            <a:r>
              <a:rPr lang="cs-CZ" sz="2000" dirty="0"/>
              <a:t>a šlechtici, poddaní </a:t>
            </a:r>
            <a:br>
              <a:rPr lang="cs-CZ" sz="2000" dirty="0"/>
            </a:br>
            <a:r>
              <a:rPr lang="cs-CZ" sz="2000" dirty="0"/>
              <a:t>a otroci, lidské oběti bohům, </a:t>
            </a:r>
            <a:r>
              <a:rPr lang="cs-CZ" sz="2000" b="1" dirty="0"/>
              <a:t>Mayský, Aztécký kalendář, číslice</a:t>
            </a:r>
            <a:r>
              <a:rPr lang="cs-CZ" sz="2000" dirty="0"/>
              <a:t>.</a:t>
            </a:r>
          </a:p>
          <a:p>
            <a:endParaRPr lang="cs-CZ" sz="1800" dirty="0"/>
          </a:p>
        </p:txBody>
      </p:sp>
      <p:pic>
        <p:nvPicPr>
          <p:cNvPr id="5122" name="Picture 2" descr="Obsah obrázku tráva, exteriér, budova, pole&#10;&#10;Popis byl vytvořen automaticky">
            <a:extLst>
              <a:ext uri="{FF2B5EF4-FFF2-40B4-BE49-F238E27FC236}">
                <a16:creationId xmlns:a16="http://schemas.microsoft.com/office/drawing/2014/main" id="{9DADEAD7-BD44-403B-BD95-5E248B7B8F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583"/>
          <a:stretch/>
        </p:blipFill>
        <p:spPr bwMode="auto">
          <a:xfrm>
            <a:off x="4667416" y="10"/>
            <a:ext cx="752458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C05C4BD5-0E94-41CA-90B4-DD9B578F6413}"/>
              </a:ext>
            </a:extLst>
          </p:cNvPr>
          <p:cNvSpPr/>
          <p:nvPr/>
        </p:nvSpPr>
        <p:spPr>
          <a:xfrm>
            <a:off x="9063824" y="319166"/>
            <a:ext cx="2846567" cy="1561005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Mayské chrámy, stupňovité kamenné stavby velmi podobné egyptským pyramidám, nesloužily však stejným cílům.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E0356E38-9B36-40EF-BE3F-43F1EF7F2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175" y="319166"/>
            <a:ext cx="1810297" cy="208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CCBD4CF1-BD9E-4B20-A988-53933BA17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91" y="4997265"/>
            <a:ext cx="3053300" cy="16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Mapa">
            <a:extLst>
              <a:ext uri="{FF2B5EF4-FFF2-40B4-BE49-F238E27FC236}">
                <a16:creationId xmlns:a16="http://schemas.microsoft.com/office/drawing/2014/main" id="{D2565273-BE7C-45B4-8AD0-E14B9EF55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781" y="4071730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83F2EEED-DDDB-4DB4-87E9-412360BA0F46}"/>
              </a:ext>
            </a:extLst>
          </p:cNvPr>
          <p:cNvSpPr/>
          <p:nvPr/>
        </p:nvSpPr>
        <p:spPr>
          <a:xfrm>
            <a:off x="10821725" y="3306129"/>
            <a:ext cx="1200979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b="1" dirty="0"/>
              <a:t>Poloostrov </a:t>
            </a:r>
            <a:br>
              <a:rPr lang="cs-CZ" b="1" dirty="0"/>
            </a:br>
            <a:r>
              <a:rPr lang="cs-CZ" b="1" dirty="0"/>
              <a:t>Yucatan</a:t>
            </a:r>
            <a:endParaRPr lang="cs-CZ" dirty="0"/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7DF28E91-6D22-496C-8AC0-DE0CF2D75783}"/>
              </a:ext>
            </a:extLst>
          </p:cNvPr>
          <p:cNvCxnSpPr/>
          <p:nvPr/>
        </p:nvCxnSpPr>
        <p:spPr>
          <a:xfrm flipH="1">
            <a:off x="9509760" y="3952460"/>
            <a:ext cx="1311965" cy="12317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746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F437C9B-4329-4751-85C2-E6BA58924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14" y="468904"/>
            <a:ext cx="5262677" cy="2067547"/>
          </a:xfrm>
          <a:solidFill>
            <a:schemeClr val="bg2">
              <a:lumMod val="90000"/>
            </a:schemeClr>
          </a:solidFill>
        </p:spPr>
        <p:txBody>
          <a:bodyPr anchor="t">
            <a:noAutofit/>
          </a:bodyPr>
          <a:lstStyle/>
          <a:p>
            <a:r>
              <a:rPr lang="cs-CZ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JÍDLO V MEXIKU </a:t>
            </a:r>
            <a:br>
              <a:rPr lang="cs-CZ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(dědictví UNESCO)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Jídla s typickým kořením a přísadami … fazole, kukuřice, chilli papričky … dále zelenina, rajče, tykve …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kakao</a:t>
            </a:r>
            <a:br>
              <a:rPr lang="cs-CZ" sz="2400" dirty="0"/>
            </a:br>
            <a:endParaRPr lang="cs-CZ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75532C-67C2-4B9E-AD18-025F87FBC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335" y="2685954"/>
            <a:ext cx="4875284" cy="3703142"/>
          </a:xfrm>
        </p:spPr>
        <p:txBody>
          <a:bodyPr>
            <a:normAutofit/>
          </a:bodyPr>
          <a:lstStyle/>
          <a:p>
            <a:r>
              <a:rPr lang="cs-CZ" sz="2400" b="1" u="sng" dirty="0"/>
              <a:t>Tacos (1)</a:t>
            </a:r>
            <a:r>
              <a:rPr lang="cs-CZ" sz="2400" b="1" dirty="0"/>
              <a:t> </a:t>
            </a:r>
            <a:r>
              <a:rPr lang="cs-CZ" sz="2400" dirty="0"/>
              <a:t>malá </a:t>
            </a:r>
            <a:r>
              <a:rPr lang="cs-CZ" sz="2400" b="1" dirty="0"/>
              <a:t>tortilla</a:t>
            </a:r>
            <a:r>
              <a:rPr lang="cs-CZ" sz="2400" dirty="0"/>
              <a:t> (měkká nebo tvrdá kukuřičná nebo pšeničná placka) naplněná různě masem </a:t>
            </a:r>
            <a:br>
              <a:rPr lang="cs-CZ" sz="2400" dirty="0"/>
            </a:br>
            <a:r>
              <a:rPr lang="cs-CZ" sz="2400" dirty="0"/>
              <a:t>a salátem.</a:t>
            </a:r>
          </a:p>
          <a:p>
            <a:r>
              <a:rPr lang="cs-CZ" sz="2400" b="1" u="sng" dirty="0"/>
              <a:t>Burrito (2)</a:t>
            </a:r>
            <a:r>
              <a:rPr lang="cs-CZ" sz="2400" dirty="0"/>
              <a:t> </a:t>
            </a:r>
            <a:r>
              <a:rPr lang="cs-CZ" sz="2400" b="1" dirty="0"/>
              <a:t>měkká tortilla</a:t>
            </a:r>
            <a:r>
              <a:rPr lang="cs-CZ" sz="2400" dirty="0"/>
              <a:t>, která ve formě válce je naplněna masem, salátem, fazolemi.</a:t>
            </a:r>
          </a:p>
          <a:p>
            <a:r>
              <a:rPr lang="cs-CZ" sz="2400" b="1" u="sng" dirty="0"/>
              <a:t>Nachos (3)</a:t>
            </a:r>
            <a:r>
              <a:rPr lang="cs-CZ" sz="2400" u="sng" dirty="0"/>
              <a:t> </a:t>
            </a:r>
            <a:r>
              <a:rPr lang="cs-CZ" sz="2400" dirty="0"/>
              <a:t>kukuřičná </a:t>
            </a:r>
            <a:r>
              <a:rPr lang="cs-CZ" sz="2400" b="1" dirty="0"/>
              <a:t>tortilla</a:t>
            </a:r>
            <a:r>
              <a:rPr lang="cs-CZ" sz="2400" dirty="0"/>
              <a:t> pokrytá masem, a polito </a:t>
            </a:r>
            <a:br>
              <a:rPr lang="cs-CZ" sz="2400" dirty="0"/>
            </a:br>
            <a:r>
              <a:rPr lang="cs-CZ" sz="2400" dirty="0"/>
              <a:t>rozpuštěným sýrem.</a:t>
            </a:r>
          </a:p>
          <a:p>
            <a:endParaRPr lang="cs-CZ" dirty="0"/>
          </a:p>
        </p:txBody>
      </p:sp>
      <p:pic>
        <p:nvPicPr>
          <p:cNvPr id="5" name="Obrázek 4" descr="VÃ½sledek obrÃ¡zku pro burrito">
            <a:extLst>
              <a:ext uri="{FF2B5EF4-FFF2-40B4-BE49-F238E27FC236}">
                <a16:creationId xmlns:a16="http://schemas.microsoft.com/office/drawing/2014/main" id="{5F27DE21-1089-4F11-86A6-AE32F1B8B78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5" r="15001" b="3"/>
          <a:stretch/>
        </p:blipFill>
        <p:spPr bwMode="auto">
          <a:xfrm>
            <a:off x="6702122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  <a:noFill/>
        </p:spPr>
      </p:pic>
      <p:sp>
        <p:nvSpPr>
          <p:cNvPr id="13" name="Arc 12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ázek 3" descr="VÃ½sledek obrÃ¡zku pro tacos">
            <a:extLst>
              <a:ext uri="{FF2B5EF4-FFF2-40B4-BE49-F238E27FC236}">
                <a16:creationId xmlns:a16="http://schemas.microsoft.com/office/drawing/2014/main" id="{FC045525-FAE7-4658-9062-76611B96A97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4" r="10880" b="1"/>
          <a:stretch/>
        </p:blipFill>
        <p:spPr bwMode="auto"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</p:spPr>
      </p:pic>
      <p:pic>
        <p:nvPicPr>
          <p:cNvPr id="6" name="Obrázek 5" descr="VÃ½sledek obrÃ¡zku pro nachos">
            <a:extLst>
              <a:ext uri="{FF2B5EF4-FFF2-40B4-BE49-F238E27FC236}">
                <a16:creationId xmlns:a16="http://schemas.microsoft.com/office/drawing/2014/main" id="{75D0C8FB-CAED-4478-8E7F-8664250D54F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" r="13537" b="4"/>
          <a:stretch/>
        </p:blipFill>
        <p:spPr bwMode="auto"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  <a:noFill/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869EBB4C-731E-47D9-A748-ED5AF11D4818}"/>
              </a:ext>
            </a:extLst>
          </p:cNvPr>
          <p:cNvSpPr/>
          <p:nvPr/>
        </p:nvSpPr>
        <p:spPr>
          <a:xfrm>
            <a:off x="9131008" y="372217"/>
            <a:ext cx="49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u="sng" dirty="0"/>
              <a:t>(1)</a:t>
            </a:r>
            <a:r>
              <a:rPr lang="cs-CZ" b="1" dirty="0"/>
              <a:t> </a:t>
            </a:r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3AD97D62-FB5A-4D45-8325-5447CAE667BD}"/>
              </a:ext>
            </a:extLst>
          </p:cNvPr>
          <p:cNvSpPr/>
          <p:nvPr/>
        </p:nvSpPr>
        <p:spPr>
          <a:xfrm>
            <a:off x="8977407" y="3258162"/>
            <a:ext cx="49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u="sng" dirty="0"/>
              <a:t>(2)</a:t>
            </a:r>
            <a:r>
              <a:rPr lang="cs-CZ" b="1" dirty="0"/>
              <a:t> </a:t>
            </a:r>
            <a:endParaRPr lang="cs-CZ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284814E9-6519-48E6-93A7-ECF1E953BBF9}"/>
              </a:ext>
            </a:extLst>
          </p:cNvPr>
          <p:cNvSpPr/>
          <p:nvPr/>
        </p:nvSpPr>
        <p:spPr>
          <a:xfrm>
            <a:off x="10813303" y="858193"/>
            <a:ext cx="49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u="sng" dirty="0"/>
              <a:t>(3)</a:t>
            </a:r>
            <a:r>
              <a:rPr lang="cs-CZ" b="1" dirty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59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>
            <a:extLst>
              <a:ext uri="{FF2B5EF4-FFF2-40B4-BE49-F238E27FC236}">
                <a16:creationId xmlns:a16="http://schemas.microsoft.com/office/drawing/2014/main" id="{59B9D2A0-6AC6-493B-AD3E-2091C843E1FC}"/>
              </a:ext>
            </a:extLst>
          </p:cNvPr>
          <p:cNvPicPr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5" r="-4" b="7372"/>
          <a:stretch/>
        </p:blipFill>
        <p:spPr bwMode="auto">
          <a:xfrm>
            <a:off x="5491133" y="286529"/>
            <a:ext cx="2275744" cy="2275744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13A9309C-2F78-4DEF-BB4A-F889E7F75F08}"/>
              </a:ext>
            </a:extLst>
          </p:cNvPr>
          <p:cNvPicPr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7319" r="12646" b="45878"/>
          <a:stretch/>
        </p:blipFill>
        <p:spPr bwMode="auto">
          <a:xfrm>
            <a:off x="5742289" y="2573016"/>
            <a:ext cx="3316388" cy="3316386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</p:spPr>
      </p:pic>
      <p:pic>
        <p:nvPicPr>
          <p:cNvPr id="17" name="Obrázek 16" descr="VÃ½sledek obrÃ¡zku pro frida kahlo">
            <a:extLst>
              <a:ext uri="{FF2B5EF4-FFF2-40B4-BE49-F238E27FC236}">
                <a16:creationId xmlns:a16="http://schemas.microsoft.com/office/drawing/2014/main" id="{62D9F8BD-7C23-4BDF-BAFB-B166DD4F8501}"/>
              </a:ext>
            </a:extLst>
          </p:cNvPr>
          <p:cNvPicPr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07" b="4"/>
          <a:stretch/>
        </p:blipFill>
        <p:spPr bwMode="auto">
          <a:xfrm>
            <a:off x="7766877" y="1"/>
            <a:ext cx="4425123" cy="3760966"/>
          </a:xfrm>
          <a:custGeom>
            <a:avLst/>
            <a:gdLst/>
            <a:ahLst/>
            <a:cxnLst/>
            <a:rect l="l" t="t" r="r" b="b"/>
            <a:pathLst>
              <a:path w="4405154" h="3776782">
                <a:moveTo>
                  <a:pt x="279221" y="0"/>
                </a:moveTo>
                <a:lnTo>
                  <a:pt x="4405154" y="0"/>
                </a:lnTo>
                <a:lnTo>
                  <a:pt x="4405154" y="3055054"/>
                </a:lnTo>
                <a:lnTo>
                  <a:pt x="4266200" y="3181344"/>
                </a:lnTo>
                <a:cubicBezTo>
                  <a:pt x="3815461" y="3553326"/>
                  <a:pt x="3237603" y="3776782"/>
                  <a:pt x="2607554" y="3776782"/>
                </a:cubicBezTo>
                <a:cubicBezTo>
                  <a:pt x="1167442" y="3776782"/>
                  <a:pt x="0" y="2609341"/>
                  <a:pt x="0" y="1169228"/>
                </a:cubicBezTo>
                <a:cubicBezTo>
                  <a:pt x="0" y="809200"/>
                  <a:pt x="72965" y="466214"/>
                  <a:pt x="204915" y="154250"/>
                </a:cubicBezTo>
                <a:close/>
              </a:path>
            </a:pathLst>
          </a:custGeom>
          <a:noFill/>
          <a:effectLst>
            <a:softEdge rad="0"/>
          </a:effectLst>
        </p:spPr>
      </p:pic>
      <p:pic>
        <p:nvPicPr>
          <p:cNvPr id="6152" name="Picture 8" descr="Image result for mexiko fotbal">
            <a:extLst>
              <a:ext uri="{FF2B5EF4-FFF2-40B4-BE49-F238E27FC236}">
                <a16:creationId xmlns:a16="http://schemas.microsoft.com/office/drawing/2014/main" id="{F406E330-0B06-40EB-9F15-5EA934E09A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5" r="14152" b="4"/>
          <a:stretch/>
        </p:blipFill>
        <p:spPr bwMode="auto">
          <a:xfrm>
            <a:off x="8738478" y="3917271"/>
            <a:ext cx="3453522" cy="2950205"/>
          </a:xfrm>
          <a:custGeom>
            <a:avLst/>
            <a:gdLst/>
            <a:ahLst/>
            <a:cxnLst/>
            <a:rect l="l" t="t" r="r" b="b"/>
            <a:pathLst>
              <a:path w="3453522" h="2950205">
                <a:moveTo>
                  <a:pt x="1901420" y="0"/>
                </a:moveTo>
                <a:cubicBezTo>
                  <a:pt x="2492116" y="0"/>
                  <a:pt x="3019900" y="269355"/>
                  <a:pt x="3368648" y="691940"/>
                </a:cubicBezTo>
                <a:lnTo>
                  <a:pt x="3453522" y="805440"/>
                </a:lnTo>
                <a:lnTo>
                  <a:pt x="3453522" y="2950205"/>
                </a:lnTo>
                <a:lnTo>
                  <a:pt x="316036" y="2950205"/>
                </a:lnTo>
                <a:lnTo>
                  <a:pt x="229491" y="2807749"/>
                </a:lnTo>
                <a:cubicBezTo>
                  <a:pt x="83134" y="2538330"/>
                  <a:pt x="0" y="2229583"/>
                  <a:pt x="0" y="1901419"/>
                </a:cubicBezTo>
                <a:cubicBezTo>
                  <a:pt x="0" y="851294"/>
                  <a:pt x="851295" y="0"/>
                  <a:pt x="1901420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8557749F-B943-4D30-8F08-8AA92F25A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6FC4185-F1AB-4531-AEEF-B1DC2E102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237" y="400798"/>
            <a:ext cx="4283082" cy="8966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b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Kultura Mexiko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DF45E393-6A31-4AF1-91A4-029CB393600B}"/>
              </a:ext>
            </a:extLst>
          </p:cNvPr>
          <p:cNvSpPr/>
          <p:nvPr/>
        </p:nvSpPr>
        <p:spPr>
          <a:xfrm>
            <a:off x="627237" y="1306957"/>
            <a:ext cx="4907975" cy="521527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cs-CZ" sz="2000" b="1" u="sng" dirty="0">
                <a:solidFill>
                  <a:srgbClr val="FF0000"/>
                </a:solidFill>
              </a:rPr>
              <a:t>Cestovní ruch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cs-CZ" sz="2000" dirty="0">
                <a:solidFill>
                  <a:srgbClr val="000000"/>
                </a:solidFill>
              </a:rPr>
              <a:t>Hlavní město Ciudad de Mexiko, dále teplé pobřeží Mexického zálivu, chladnější západní pobřeží, proslulé Acapulco.</a:t>
            </a:r>
          </a:p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 u="sng" dirty="0">
                <a:solidFill>
                  <a:srgbClr val="FF0000"/>
                </a:solidFill>
              </a:rPr>
              <a:t>Umění</a:t>
            </a:r>
          </a:p>
          <a:p>
            <a:pPr marL="342900" lvl="0" indent="-3429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rgbClr val="000000"/>
                </a:solidFill>
              </a:rPr>
              <a:t>FRIDA KAHLO …. Světoznámá mexická malířka. Poč.20.století, malovala ve stylu surrealismu.</a:t>
            </a:r>
          </a:p>
          <a:p>
            <a:pPr marL="342900" lvl="0" indent="-3429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cs-CZ" sz="2000" u="sng" dirty="0"/>
              <a:t>Alfonso Cuarón</a:t>
            </a:r>
            <a:r>
              <a:rPr lang="cs-CZ" sz="2000" dirty="0"/>
              <a:t> je prvním mexickým filmařem, který dostal </a:t>
            </a:r>
            <a:r>
              <a:rPr lang="cs-CZ" sz="2000" u="sng" dirty="0"/>
              <a:t>Oscara</a:t>
            </a:r>
            <a:r>
              <a:rPr lang="cs-CZ" sz="2000" dirty="0"/>
              <a:t> za režii (roku 2014 za snímek </a:t>
            </a:r>
            <a:r>
              <a:rPr lang="cs-CZ" sz="2000" i="1" u="sng" dirty="0"/>
              <a:t>Gravitace</a:t>
            </a:r>
            <a:r>
              <a:rPr lang="cs-CZ" sz="2000" dirty="0"/>
              <a:t>)</a:t>
            </a:r>
          </a:p>
          <a:p>
            <a:pPr lv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</a:pPr>
            <a:r>
              <a:rPr lang="cs-CZ" sz="2000" b="1" u="sng" dirty="0">
                <a:solidFill>
                  <a:srgbClr val="FF0000"/>
                </a:solidFill>
              </a:rPr>
              <a:t>Sport</a:t>
            </a:r>
          </a:p>
          <a:p>
            <a:pPr marL="342900" lvl="0" indent="-3429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</a:rPr>
              <a:t>Mexiko … olympiáda 1968 (zlato </a:t>
            </a:r>
            <a:r>
              <a:rPr lang="cs-CZ" sz="2000" b="1" dirty="0">
                <a:solidFill>
                  <a:srgbClr val="000000"/>
                </a:solidFill>
              </a:rPr>
              <a:t>Věra Čáslavská</a:t>
            </a:r>
            <a:r>
              <a:rPr lang="cs-CZ" sz="2000" dirty="0">
                <a:solidFill>
                  <a:srgbClr val="000000"/>
                </a:solidFill>
              </a:rPr>
              <a:t>, mimořádná sportovní a lidská osobnost Českých dějin – pamatovat);</a:t>
            </a:r>
          </a:p>
          <a:p>
            <a:pPr marL="342900" lvl="0" indent="-3429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</a:rPr>
              <a:t>Mexiko organizace fotbalových mistrovství světa (2x). </a:t>
            </a:r>
            <a:r>
              <a:rPr lang="cs-CZ" sz="2000" b="1" dirty="0">
                <a:solidFill>
                  <a:srgbClr val="000000"/>
                </a:solidFill>
              </a:rPr>
              <a:t>Fotbal velmi populární v celé Střední a Jižní Americe.</a:t>
            </a:r>
          </a:p>
          <a:p>
            <a:pPr lvl="0" indent="-228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cs-CZ" sz="1600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0376AF4C-E655-4D26-8661-2E8B9BF6033D}"/>
              </a:ext>
            </a:extLst>
          </p:cNvPr>
          <p:cNvSpPr/>
          <p:nvPr/>
        </p:nvSpPr>
        <p:spPr>
          <a:xfrm>
            <a:off x="6629005" y="5843610"/>
            <a:ext cx="1546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hlinkClick r:id="rId7"/>
              </a:rPr>
              <a:t>Věra Čáslavská</a:t>
            </a:r>
            <a:endParaRPr lang="cs-CZ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C137DFD5-D10E-4CCA-9B74-D495AB5A623E}"/>
              </a:ext>
            </a:extLst>
          </p:cNvPr>
          <p:cNvSpPr/>
          <p:nvPr/>
        </p:nvSpPr>
        <p:spPr>
          <a:xfrm>
            <a:off x="9793607" y="3592117"/>
            <a:ext cx="1493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>
                <a:solidFill>
                  <a:srgbClr val="000000"/>
                </a:solidFill>
              </a:rPr>
              <a:t>FRIDA KAHLO </a:t>
            </a:r>
            <a:endParaRPr lang="cs-CZ" dirty="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9B1E463D-BE00-477C-9EBD-DC96B8753B6F}"/>
              </a:ext>
            </a:extLst>
          </p:cNvPr>
          <p:cNvSpPr/>
          <p:nvPr/>
        </p:nvSpPr>
        <p:spPr>
          <a:xfrm>
            <a:off x="5863659" y="2479470"/>
            <a:ext cx="1673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u="sng" dirty="0"/>
              <a:t>Alfonso Cuarón</a:t>
            </a:r>
            <a:r>
              <a:rPr lang="cs-CZ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05241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4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92DC348-C431-4688-8948-91158AD0C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pPr algn="r"/>
            <a:r>
              <a:rPr lang="cs-CZ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Panama a Panamský průplav 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AC83A7-F753-4CE7-8DA3-6C914F15B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8" y="206734"/>
            <a:ext cx="3286310" cy="3029446"/>
          </a:xfrm>
        </p:spPr>
        <p:txBody>
          <a:bodyPr anchor="ctr">
            <a:normAutofit fontScale="92500" lnSpcReduction="20000"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600" dirty="0"/>
              <a:t>Panama hranice mezi Střední a Jižní Amerikou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600" dirty="0"/>
              <a:t>Panamský průplav dobudován 1914 /Francie a pak USA/, strategicky velmi důležité místo, 81 km dlouhý;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600" dirty="0"/>
              <a:t>průplav spojuje Tichý a Atlantický oceán přes Panamskou šíji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600" dirty="0"/>
              <a:t>4 zdymadla, 26 m převýšení, až 14 000 lodí ročně, průjezd až 300 tis. USD;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600" dirty="0"/>
              <a:t>průplav místem koncentrace obyvatel;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600" b="1" dirty="0"/>
              <a:t>hlavní město Panama City</a:t>
            </a:r>
            <a:r>
              <a:rPr lang="cs-CZ" sz="1600" dirty="0"/>
              <a:t>, důležité mezinárodní obchodní centrum.</a:t>
            </a:r>
            <a:br>
              <a:rPr lang="cs-CZ" sz="1200" dirty="0"/>
            </a:b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 descr="VÃ½sledek obrÃ¡zku pro kostarika">
            <a:extLst>
              <a:ext uri="{FF2B5EF4-FFF2-40B4-BE49-F238E27FC236}">
                <a16:creationId xmlns:a16="http://schemas.microsoft.com/office/drawing/2014/main" id="{5296E106-0395-41D2-A9DB-1BD400B69F6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"/>
          <a:stretch/>
        </p:blipFill>
        <p:spPr bwMode="auto">
          <a:xfrm>
            <a:off x="204977" y="3156669"/>
            <a:ext cx="6181345" cy="3701331"/>
          </a:xfrm>
          <a:prstGeom prst="rect">
            <a:avLst/>
          </a:prstGeom>
          <a:noFill/>
        </p:spPr>
      </p:pic>
      <p:pic>
        <p:nvPicPr>
          <p:cNvPr id="9" name="Obrázek 8" descr="Obsah obrázku text, mapa&#10;&#10;Popis byl vytvořen automaticky">
            <a:extLst>
              <a:ext uri="{FF2B5EF4-FFF2-40B4-BE49-F238E27FC236}">
                <a16:creationId xmlns:a16="http://schemas.microsoft.com/office/drawing/2014/main" id="{3B875B77-D6A8-4C93-B58B-A371BBFFAB3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6" r="6732"/>
          <a:stretch/>
        </p:blipFill>
        <p:spPr bwMode="auto">
          <a:xfrm>
            <a:off x="6591299" y="1"/>
            <a:ext cx="5600701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5127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7979CB03-77A3-48F2-A1C8-52F03FCB3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9073D962-D3D2-4A72-8593-65C213CBF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654" y="633619"/>
            <a:ext cx="4520912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B7D1C5A-624A-4AAC-A083-ECFC0E714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978408"/>
            <a:ext cx="3721608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32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Suezský průplav Afrika/Egypt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387511B-F6E1-4929-AC90-94FB8B6B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4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A58F78C-27AB-465F-AA33-15E08AF26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560" y="2185416"/>
            <a:ext cx="3683187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64CAC78B-80CB-4870-AF46-99B1AFDB5DE9}"/>
              </a:ext>
            </a:extLst>
          </p:cNvPr>
          <p:cNvSpPr/>
          <p:nvPr/>
        </p:nvSpPr>
        <p:spPr>
          <a:xfrm>
            <a:off x="813815" y="2368296"/>
            <a:ext cx="3861551" cy="3553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400" dirty="0"/>
              <a:t>193 km dlouhý průplav spojující </a:t>
            </a:r>
            <a:r>
              <a:rPr lang="cs-CZ" sz="2400" b="1" dirty="0"/>
              <a:t>Středozemní a Rudé moře;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400" dirty="0"/>
              <a:t>Zkrácení cesty skoro </a:t>
            </a:r>
            <a:br>
              <a:rPr lang="cs-CZ" sz="2400" dirty="0"/>
            </a:br>
            <a:r>
              <a:rPr lang="cs-CZ" sz="2400" dirty="0"/>
              <a:t>o polovinu;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400" dirty="0"/>
              <a:t>Rekonstrukce 2010 obousměrná plavba </a:t>
            </a:r>
            <a:br>
              <a:rPr lang="cs-CZ" sz="2400" dirty="0"/>
            </a:br>
            <a:r>
              <a:rPr lang="cs-CZ" sz="2400" dirty="0"/>
              <a:t>a kapacita okolo 100/den;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400" dirty="0"/>
              <a:t>Bez zdymadel, Port Said.</a:t>
            </a:r>
          </a:p>
        </p:txBody>
      </p:sp>
      <p:pic>
        <p:nvPicPr>
          <p:cNvPr id="12290" name="Picture 2" descr="Výsledek obrázku pro suezský průplav">
            <a:extLst>
              <a:ext uri="{FF2B5EF4-FFF2-40B4-BE49-F238E27FC236}">
                <a16:creationId xmlns:a16="http://schemas.microsoft.com/office/drawing/2014/main" id="{1D308B3F-79B6-416B-A97E-64EF379AE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" r="5627" b="3"/>
          <a:stretch/>
        </p:blipFill>
        <p:spPr bwMode="auto">
          <a:xfrm>
            <a:off x="5171031" y="10"/>
            <a:ext cx="3144714" cy="320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 descr="VÃ½sledek obrÃ¡zku pro suezskÃ¡ prÅ¯plav">
            <a:extLst>
              <a:ext uri="{FF2B5EF4-FFF2-40B4-BE49-F238E27FC236}">
                <a16:creationId xmlns:a16="http://schemas.microsoft.com/office/drawing/2014/main" id="{4AB1A79D-D787-443E-BE55-BB5995F03B1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2" r="17364" b="-2"/>
          <a:stretch/>
        </p:blipFill>
        <p:spPr bwMode="auto">
          <a:xfrm>
            <a:off x="5171033" y="3310128"/>
            <a:ext cx="3144712" cy="3547872"/>
          </a:xfrm>
          <a:prstGeom prst="rect">
            <a:avLst/>
          </a:prstGeom>
          <a:noFill/>
        </p:spPr>
      </p:pic>
      <p:pic>
        <p:nvPicPr>
          <p:cNvPr id="12" name="Obrázek 11" descr="VÃ½sledek obrÃ¡zku pro suezskÃ¡ prÅ¯plav">
            <a:extLst>
              <a:ext uri="{FF2B5EF4-FFF2-40B4-BE49-F238E27FC236}">
                <a16:creationId xmlns:a16="http://schemas.microsoft.com/office/drawing/2014/main" id="{15D31E0F-FAB5-442A-8E26-D11274D24D3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2" r="1" b="12065"/>
          <a:stretch/>
        </p:blipFill>
        <p:spPr bwMode="auto">
          <a:xfrm>
            <a:off x="8416348" y="10"/>
            <a:ext cx="3775651" cy="4133078"/>
          </a:xfrm>
          <a:prstGeom prst="rect">
            <a:avLst/>
          </a:prstGeom>
          <a:noFill/>
        </p:spPr>
      </p:pic>
      <p:pic>
        <p:nvPicPr>
          <p:cNvPr id="12294" name="Picture 6" descr="Výsledek obrázku pro suezský průplav">
            <a:extLst>
              <a:ext uri="{FF2B5EF4-FFF2-40B4-BE49-F238E27FC236}">
                <a16:creationId xmlns:a16="http://schemas.microsoft.com/office/drawing/2014/main" id="{9392048D-5A97-4402-967B-4B61B6E19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8" b="4"/>
          <a:stretch/>
        </p:blipFill>
        <p:spPr bwMode="auto">
          <a:xfrm>
            <a:off x="8416348" y="4233672"/>
            <a:ext cx="3775652" cy="2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903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0595D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C11790-2E1C-4048-B92C-075FE3D0D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cs-CZ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Ostrovní Střední Ameriky Karibské moře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D370EED-9E53-4C26-8D4A-0ED6D28A8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" r="3421" b="5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E5CD4A-853C-4093-97DF-9288BB292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7027" y="1097279"/>
            <a:ext cx="3424739" cy="521605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T</a:t>
            </a:r>
            <a:r>
              <a:rPr lang="cs-CZ" dirty="0" err="1">
                <a:solidFill>
                  <a:srgbClr val="FFFFFF"/>
                </a:solidFill>
              </a:rPr>
              <a:t>vořena</a:t>
            </a:r>
            <a:r>
              <a:rPr lang="cs-CZ" dirty="0">
                <a:solidFill>
                  <a:srgbClr val="FFFFFF"/>
                </a:solidFill>
              </a:rPr>
              <a:t> státy ležícími na ostrovech především </a:t>
            </a:r>
            <a:r>
              <a:rPr lang="cs-CZ" b="1" u="sng" dirty="0">
                <a:solidFill>
                  <a:srgbClr val="FFFFFF"/>
                </a:solidFill>
              </a:rPr>
              <a:t>Velkých</a:t>
            </a:r>
            <a:r>
              <a:rPr lang="en-US" b="1" u="sng" dirty="0">
                <a:solidFill>
                  <a:srgbClr val="FFFFFF"/>
                </a:solidFill>
              </a:rPr>
              <a:t>,</a:t>
            </a:r>
            <a:r>
              <a:rPr lang="cs-CZ" dirty="0">
                <a:solidFill>
                  <a:srgbClr val="FFFFFF"/>
                </a:solidFill>
              </a:rPr>
              <a:t> ale i </a:t>
            </a:r>
            <a:r>
              <a:rPr lang="cs-CZ" b="1" u="sng" dirty="0">
                <a:solidFill>
                  <a:srgbClr val="FFFFFF"/>
                </a:solidFill>
              </a:rPr>
              <a:t>Malých Antil</a:t>
            </a:r>
            <a:r>
              <a:rPr lang="en-US" dirty="0">
                <a:solidFill>
                  <a:srgbClr val="FFFFFF"/>
                </a:solidFill>
              </a:rPr>
              <a:t>: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- </a:t>
            </a:r>
            <a:r>
              <a:rPr lang="cs-CZ" b="1" u="sng" dirty="0">
                <a:solidFill>
                  <a:srgbClr val="FFFFFF"/>
                </a:solidFill>
              </a:rPr>
              <a:t>Kuba</a:t>
            </a:r>
            <a:r>
              <a:rPr lang="cs-CZ" dirty="0">
                <a:solidFill>
                  <a:srgbClr val="FFFFFF"/>
                </a:solidFill>
              </a:rPr>
              <a:t> (Havana),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- </a:t>
            </a:r>
            <a:r>
              <a:rPr lang="cs-CZ" b="1" u="sng" dirty="0">
                <a:solidFill>
                  <a:srgbClr val="FFFFFF"/>
                </a:solidFill>
              </a:rPr>
              <a:t>Jamajka</a:t>
            </a:r>
            <a:r>
              <a:rPr lang="cs-CZ" dirty="0">
                <a:solidFill>
                  <a:srgbClr val="FFFFFF"/>
                </a:solidFill>
              </a:rPr>
              <a:t> (Kingston),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- </a:t>
            </a:r>
            <a:r>
              <a:rPr lang="cs-CZ" b="1" u="sng" dirty="0">
                <a:solidFill>
                  <a:srgbClr val="FFFFFF"/>
                </a:solidFill>
              </a:rPr>
              <a:t>Haiti</a:t>
            </a:r>
            <a:r>
              <a:rPr lang="cs-CZ" dirty="0">
                <a:solidFill>
                  <a:srgbClr val="FFFFFF"/>
                </a:solidFill>
              </a:rPr>
              <a:t> (Port-au-Prince),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- </a:t>
            </a:r>
            <a:r>
              <a:rPr lang="cs-CZ" b="1" u="sng" dirty="0">
                <a:solidFill>
                  <a:srgbClr val="FFFFFF"/>
                </a:solidFill>
              </a:rPr>
              <a:t>Dominikánská republika</a:t>
            </a:r>
            <a:r>
              <a:rPr lang="cs-CZ" dirty="0">
                <a:solidFill>
                  <a:srgbClr val="FFFFFF"/>
                </a:solidFill>
              </a:rPr>
              <a:t> (</a:t>
            </a:r>
            <a:r>
              <a:rPr lang="cs-CZ" dirty="0" err="1">
                <a:solidFill>
                  <a:srgbClr val="FFFFFF"/>
                </a:solidFill>
              </a:rPr>
              <a:t>Santo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Domingo</a:t>
            </a:r>
            <a:r>
              <a:rPr lang="cs-CZ" dirty="0">
                <a:solidFill>
                  <a:srgbClr val="FFFFFF"/>
                </a:solidFill>
              </a:rPr>
              <a:t>)</a:t>
            </a:r>
            <a:br>
              <a:rPr lang="cs-CZ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- </a:t>
            </a:r>
            <a:r>
              <a:rPr lang="cs-CZ" b="1" u="sng" dirty="0">
                <a:solidFill>
                  <a:srgbClr val="FFFFFF"/>
                </a:solidFill>
              </a:rPr>
              <a:t>Portoriko</a:t>
            </a:r>
            <a:r>
              <a:rPr lang="cs-CZ" dirty="0">
                <a:solidFill>
                  <a:srgbClr val="FFFFFF"/>
                </a:solidFill>
              </a:rPr>
              <a:t> (San Juan).</a:t>
            </a:r>
          </a:p>
          <a:p>
            <a:endParaRPr lang="cs-CZ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814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4" name="Rectangle 74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Image result for kuba">
            <a:extLst>
              <a:ext uri="{FF2B5EF4-FFF2-40B4-BE49-F238E27FC236}">
                <a16:creationId xmlns:a16="http://schemas.microsoft.com/office/drawing/2014/main" id="{CA3958B0-D221-4521-B686-DE927FAA1DC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4" r="3" b="3"/>
          <a:stretch/>
        </p:blipFill>
        <p:spPr bwMode="auto">
          <a:xfrm>
            <a:off x="20" y="-5"/>
            <a:ext cx="4449133" cy="359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Rectangle 76">
            <a:extLst>
              <a:ext uri="{FF2B5EF4-FFF2-40B4-BE49-F238E27FC236}">
                <a16:creationId xmlns:a16="http://schemas.microsoft.com/office/drawing/2014/main" id="{AA5D9F4D-8478-4364-9713-947B6D50F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93587"/>
            <a:ext cx="4449153" cy="2896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BF725A8-3292-48EF-9EEE-8F9908108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08" y="3999143"/>
            <a:ext cx="1811838" cy="22032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KUBA</a:t>
            </a:r>
            <a:br>
              <a:rPr lang="cs-CZ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cs-CZ" sz="1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největší ostrov </a:t>
            </a:r>
            <a:br>
              <a:rPr lang="cs-CZ" sz="1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cs-CZ" sz="1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Střední Ameriky</a:t>
            </a:r>
            <a:endParaRPr lang="cs-CZ" sz="1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22" name="Picture 6" descr="Image result for karibská krize">
            <a:extLst>
              <a:ext uri="{FF2B5EF4-FFF2-40B4-BE49-F238E27FC236}">
                <a16:creationId xmlns:a16="http://schemas.microsoft.com/office/drawing/2014/main" id="{C5C80A02-5A51-43B7-A621-F00A59AF2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7572"/>
          <a:stretch/>
        </p:blipFill>
        <p:spPr bwMode="auto">
          <a:xfrm>
            <a:off x="4472090" y="5"/>
            <a:ext cx="3858768" cy="359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kuba">
            <a:extLst>
              <a:ext uri="{FF2B5EF4-FFF2-40B4-BE49-F238E27FC236}">
                <a16:creationId xmlns:a16="http://schemas.microsoft.com/office/drawing/2014/main" id="{B4506783-59A2-482A-9CC6-CB34176D6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r="19794" b="-1"/>
          <a:stretch/>
        </p:blipFill>
        <p:spPr bwMode="auto">
          <a:xfrm>
            <a:off x="8362051" y="-1"/>
            <a:ext cx="3829949" cy="359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2D597DEF-7285-48B1-A266-C751F44A1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4425696"/>
            <a:ext cx="242107" cy="1340860"/>
            <a:chOff x="56167" y="899960"/>
            <a:chExt cx="242107" cy="1340860"/>
          </a:xfrm>
        </p:grpSpPr>
        <p:sp>
          <p:nvSpPr>
            <p:cNvPr id="80" name="Rectangle 2">
              <a:extLst>
                <a:ext uri="{FF2B5EF4-FFF2-40B4-BE49-F238E27FC236}">
                  <a16:creationId xmlns:a16="http://schemas.microsoft.com/office/drawing/2014/main" id="{D46B81EF-FCE5-4BDA-85DF-6D5618826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59">
              <a:extLst>
                <a:ext uri="{FF2B5EF4-FFF2-40B4-BE49-F238E27FC236}">
                  <a16:creationId xmlns:a16="http://schemas.microsoft.com/office/drawing/2014/main" id="{B4AB18E4-A87B-4EAE-B0A7-1626A54B4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2">
              <a:extLst>
                <a:ext uri="{FF2B5EF4-FFF2-40B4-BE49-F238E27FC236}">
                  <a16:creationId xmlns:a16="http://schemas.microsoft.com/office/drawing/2014/main" id="{B9BFBF72-23B1-4010-8A7F-58517A522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59">
              <a:extLst>
                <a:ext uri="{FF2B5EF4-FFF2-40B4-BE49-F238E27FC236}">
                  <a16:creationId xmlns:a16="http://schemas.microsoft.com/office/drawing/2014/main" id="{FB007166-9EE4-4DDB-8518-C02E4D5CD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2">
              <a:extLst>
                <a:ext uri="{FF2B5EF4-FFF2-40B4-BE49-F238E27FC236}">
                  <a16:creationId xmlns:a16="http://schemas.microsoft.com/office/drawing/2014/main" id="{BEF736F3-69BC-4BEB-AF95-2011F6AB6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59">
              <a:extLst>
                <a:ext uri="{FF2B5EF4-FFF2-40B4-BE49-F238E27FC236}">
                  <a16:creationId xmlns:a16="http://schemas.microsoft.com/office/drawing/2014/main" id="{E220CD5A-C8AF-473E-AC95-9541300D29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2">
              <a:extLst>
                <a:ext uri="{FF2B5EF4-FFF2-40B4-BE49-F238E27FC236}">
                  <a16:creationId xmlns:a16="http://schemas.microsoft.com/office/drawing/2014/main" id="{EBA5DA1C-0AC7-408E-82C4-81E9DB45C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59">
              <a:extLst>
                <a:ext uri="{FF2B5EF4-FFF2-40B4-BE49-F238E27FC236}">
                  <a16:creationId xmlns:a16="http://schemas.microsoft.com/office/drawing/2014/main" id="{674387AA-72DF-45EF-8895-A70ABE1004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2">
              <a:extLst>
                <a:ext uri="{FF2B5EF4-FFF2-40B4-BE49-F238E27FC236}">
                  <a16:creationId xmlns:a16="http://schemas.microsoft.com/office/drawing/2014/main" id="{73520C0A-8A73-47B5-8DEE-F835741F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59">
              <a:extLst>
                <a:ext uri="{FF2B5EF4-FFF2-40B4-BE49-F238E27FC236}">
                  <a16:creationId xmlns:a16="http://schemas.microsoft.com/office/drawing/2014/main" id="{AD7A67F9-441F-4AAC-B372-B8C15D8CB5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2">
              <a:extLst>
                <a:ext uri="{FF2B5EF4-FFF2-40B4-BE49-F238E27FC236}">
                  <a16:creationId xmlns:a16="http://schemas.microsoft.com/office/drawing/2014/main" id="{01CD03DE-9A04-48A4-997F-DE5528FE1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59">
              <a:extLst>
                <a:ext uri="{FF2B5EF4-FFF2-40B4-BE49-F238E27FC236}">
                  <a16:creationId xmlns:a16="http://schemas.microsoft.com/office/drawing/2014/main" id="{7391FDFC-E16F-43A3-8BFE-531D7B2F09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2">
              <a:extLst>
                <a:ext uri="{FF2B5EF4-FFF2-40B4-BE49-F238E27FC236}">
                  <a16:creationId xmlns:a16="http://schemas.microsoft.com/office/drawing/2014/main" id="{3D69A450-2F3D-4111-80A5-B0399B043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59">
              <a:extLst>
                <a:ext uri="{FF2B5EF4-FFF2-40B4-BE49-F238E27FC236}">
                  <a16:creationId xmlns:a16="http://schemas.microsoft.com/office/drawing/2014/main" id="{04625133-00BF-4FF0-8C90-DF4A2DD59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2">
              <a:extLst>
                <a:ext uri="{FF2B5EF4-FFF2-40B4-BE49-F238E27FC236}">
                  <a16:creationId xmlns:a16="http://schemas.microsoft.com/office/drawing/2014/main" id="{3A4A9FD0-EE23-4325-B36B-7D36F8EF74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59">
              <a:extLst>
                <a:ext uri="{FF2B5EF4-FFF2-40B4-BE49-F238E27FC236}">
                  <a16:creationId xmlns:a16="http://schemas.microsoft.com/office/drawing/2014/main" id="{9A42EA3E-D467-4144-ACD8-F2C3D55C6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2">
              <a:extLst>
                <a:ext uri="{FF2B5EF4-FFF2-40B4-BE49-F238E27FC236}">
                  <a16:creationId xmlns:a16="http://schemas.microsoft.com/office/drawing/2014/main" id="{B7869D23-5043-4EE5-AA59-5639F2BB9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59">
              <a:extLst>
                <a:ext uri="{FF2B5EF4-FFF2-40B4-BE49-F238E27FC236}">
                  <a16:creationId xmlns:a16="http://schemas.microsoft.com/office/drawing/2014/main" id="{8AF08919-A48A-451E-B3B5-3DE09224C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2">
              <a:extLst>
                <a:ext uri="{FF2B5EF4-FFF2-40B4-BE49-F238E27FC236}">
                  <a16:creationId xmlns:a16="http://schemas.microsoft.com/office/drawing/2014/main" id="{9351E91A-5A15-4000-B032-81C9C1C3A5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59">
              <a:extLst>
                <a:ext uri="{FF2B5EF4-FFF2-40B4-BE49-F238E27FC236}">
                  <a16:creationId xmlns:a16="http://schemas.microsoft.com/office/drawing/2014/main" id="{C4F1E6C5-D45A-41E8-BB9F-C79784C73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67B6C02-C964-4C04-B958-B2578E21C9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6560" y="3807230"/>
            <a:ext cx="6657759" cy="23951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1500" b="1" dirty="0"/>
              <a:t>objevena K. Kolumbem, kolonizace Španěly;</a:t>
            </a:r>
            <a:endParaRPr lang="cs-CZ" sz="1500" dirty="0"/>
          </a:p>
          <a:p>
            <a:r>
              <a:rPr lang="cs-CZ" sz="1500" dirty="0"/>
              <a:t>Hlavní město </a:t>
            </a:r>
            <a:r>
              <a:rPr lang="cs-CZ" sz="1500" b="1" dirty="0"/>
              <a:t>Havana, jazyk španělština</a:t>
            </a:r>
          </a:p>
          <a:p>
            <a:r>
              <a:rPr lang="cs-CZ" sz="1500" dirty="0"/>
              <a:t>od roku 1956 vedena </a:t>
            </a:r>
            <a:r>
              <a:rPr lang="cs-CZ" sz="1500" b="1" dirty="0"/>
              <a:t>F. Castrem, Che Guevara, komunismus až dodnes </a:t>
            </a:r>
            <a:br>
              <a:rPr lang="cs-CZ" sz="1500" b="1" dirty="0"/>
            </a:br>
            <a:r>
              <a:rPr lang="cs-CZ" sz="1500" b="1" dirty="0"/>
              <a:t>i přes blokády a tlak USA, špatná ekonomika, velmi chudý stát;</a:t>
            </a:r>
          </a:p>
          <a:p>
            <a:r>
              <a:rPr lang="cs-CZ" sz="1500" b="1" dirty="0"/>
              <a:t>1962 Karibská krize</a:t>
            </a:r>
            <a:r>
              <a:rPr lang="cs-CZ" sz="1500" dirty="0"/>
              <a:t> /Kennedy </a:t>
            </a:r>
            <a:r>
              <a:rPr lang="cs-CZ" sz="1500" dirty="0" err="1"/>
              <a:t>vers</a:t>
            </a:r>
            <a:r>
              <a:rPr lang="cs-CZ" sz="1500" dirty="0"/>
              <a:t>. Chruščov/.</a:t>
            </a:r>
          </a:p>
          <a:p>
            <a:r>
              <a:rPr lang="cs-CZ" sz="1500" b="1" dirty="0"/>
              <a:t>vývoz cukru (cukřenka světa), tabáku a kávy, </a:t>
            </a:r>
            <a:r>
              <a:rPr lang="cs-CZ" sz="1500" dirty="0"/>
              <a:t>světoznámé </a:t>
            </a:r>
            <a:r>
              <a:rPr lang="cs-CZ" sz="1500" b="1" dirty="0"/>
              <a:t>doutníky, </a:t>
            </a:r>
            <a:br>
              <a:rPr lang="cs-CZ" sz="1500" b="1" dirty="0"/>
            </a:br>
            <a:r>
              <a:rPr lang="cs-CZ" sz="1500" b="1" dirty="0"/>
              <a:t>rum (znárodněné </a:t>
            </a:r>
            <a:r>
              <a:rPr lang="cs-CZ" sz="1500" b="1" dirty="0" err="1"/>
              <a:t>Bacardi</a:t>
            </a:r>
            <a:r>
              <a:rPr lang="cs-CZ" sz="1500" b="1" dirty="0"/>
              <a:t>);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4E6F564-C740-405A-B06E-F10AE9CF3572}"/>
              </a:ext>
            </a:extLst>
          </p:cNvPr>
          <p:cNvSpPr/>
          <p:nvPr/>
        </p:nvSpPr>
        <p:spPr>
          <a:xfrm>
            <a:off x="5228388" y="2832264"/>
            <a:ext cx="2354427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cs-CZ" b="1" dirty="0"/>
              <a:t>1962 Karibská krize</a:t>
            </a:r>
          </a:p>
          <a:p>
            <a:pPr algn="ctr"/>
            <a:r>
              <a:rPr lang="cs-CZ" dirty="0"/>
              <a:t>/Chruščov x Kennedy/.</a:t>
            </a:r>
          </a:p>
        </p:txBody>
      </p:sp>
      <p:pic>
        <p:nvPicPr>
          <p:cNvPr id="37" name="Obrázek 36" descr="vlajka Kuby">
            <a:extLst>
              <a:ext uri="{FF2B5EF4-FFF2-40B4-BE49-F238E27FC236}">
                <a16:creationId xmlns:a16="http://schemas.microsoft.com/office/drawing/2014/main" id="{050C639E-688E-4A88-A490-18ACA3001D8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49392" y="4513789"/>
            <a:ext cx="2268778" cy="10843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7016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C678A4-A428-4B79-90A1-8A9E6B1F6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112" y="5877995"/>
            <a:ext cx="3290887" cy="52876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r"/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Guantanámo</a:t>
            </a:r>
            <a:endParaRPr lang="en-US" sz="3600" dirty="0"/>
          </a:p>
        </p:txBody>
      </p:sp>
      <p:pic>
        <p:nvPicPr>
          <p:cNvPr id="5" name="Zástupný obsah 4" descr="Poloha zÃ¡kladny">
            <a:extLst>
              <a:ext uri="{FF2B5EF4-FFF2-40B4-BE49-F238E27FC236}">
                <a16:creationId xmlns:a16="http://schemas.microsoft.com/office/drawing/2014/main" id="{C3AAADC2-52F8-4C6C-A564-72CE263D20EE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" t="8668" r="2439" b="5284"/>
          <a:stretch/>
        </p:blipFill>
        <p:spPr bwMode="auto">
          <a:xfrm>
            <a:off x="20" y="1"/>
            <a:ext cx="12191980" cy="5603472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F12DB7-02E6-4C37-BC84-F33002973C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06587" y="5520417"/>
            <a:ext cx="7485413" cy="12439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1800" b="1" dirty="0"/>
              <a:t>Na západě ostrova Kuba je vojenská základna USA Guantanámo</a:t>
            </a:r>
            <a:r>
              <a:rPr lang="ru-RU" sz="1800" b="1" dirty="0"/>
              <a:t>;</a:t>
            </a:r>
            <a:endParaRPr lang="cs-CZ" sz="1800" b="1" dirty="0"/>
          </a:p>
          <a:p>
            <a:r>
              <a:rPr lang="cs-CZ" sz="1800" b="1" dirty="0"/>
              <a:t>Také vězení pro teroristy z války proti teroru (Irák, Afganistán).</a:t>
            </a:r>
            <a:endParaRPr lang="cs-CZ" sz="1800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FF9EBAB7-B68D-46D1-A9F3-9B947DFB1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8036"/>
            <a:ext cx="3078198" cy="308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3F2D0C56-F961-4290-A020-37268880B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476" y="-738"/>
            <a:ext cx="2534503" cy="236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618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91793900-90FA-49F2-B935-C199708F7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BD2AB2C-EA64-420F-A1A0-3CC2ED4F1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90" y="411480"/>
            <a:ext cx="3319114" cy="13219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4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Rum</a:t>
            </a:r>
            <a:br>
              <a:rPr lang="cs-CZ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alkoholický nápoj vyrobený z cukrové třtiny originál</a:t>
            </a:r>
            <a:endParaRPr lang="cs-CZ" sz="1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Image result for rum výroba">
            <a:extLst>
              <a:ext uri="{FF2B5EF4-FFF2-40B4-BE49-F238E27FC236}">
                <a16:creationId xmlns:a16="http://schemas.microsoft.com/office/drawing/2014/main" id="{EDC720B2-A4DF-4FBA-B32F-B48BC5B26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2" r="1" b="7580"/>
          <a:stretch/>
        </p:blipFill>
        <p:spPr bwMode="auto">
          <a:xfrm>
            <a:off x="4381498" y="10"/>
            <a:ext cx="4394336" cy="250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3D39C2E-1626-4BF8-BFFC-4C6CBB15F52A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9" b="19927"/>
          <a:stretch/>
        </p:blipFill>
        <p:spPr bwMode="auto">
          <a:xfrm>
            <a:off x="-1" y="2509525"/>
            <a:ext cx="4381499" cy="4348475"/>
          </a:xfrm>
          <a:prstGeom prst="rect">
            <a:avLst/>
          </a:prstGeom>
          <a:noFill/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FF3B331-47FD-4758-BDE9-D760253043FD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8" r="-3" b="17280"/>
          <a:stretch/>
        </p:blipFill>
        <p:spPr bwMode="auto">
          <a:xfrm>
            <a:off x="8807838" y="-2"/>
            <a:ext cx="3384162" cy="2553431"/>
          </a:xfrm>
          <a:prstGeom prst="rect">
            <a:avLst/>
          </a:prstGeom>
          <a:noFill/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89421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0B7B5E-E52D-407C-973F-513FF3BBF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43562" y="2749694"/>
            <a:ext cx="4055427" cy="410830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Třtina </a:t>
            </a:r>
            <a:r>
              <a:rPr lang="cs-CZ" sz="2000" b="1" dirty="0"/>
              <a:t>dovezena z Evropy </a:t>
            </a:r>
            <a:br>
              <a:rPr lang="cs-CZ" sz="2000" b="1" dirty="0"/>
            </a:br>
            <a:r>
              <a:rPr lang="cs-CZ" sz="2000" b="1" dirty="0"/>
              <a:t>Kolumbem není v Americe původní </a:t>
            </a:r>
            <a:r>
              <a:rPr lang="cs-CZ" sz="2000" dirty="0"/>
              <a:t>(Haiti, dále Kuba, </a:t>
            </a:r>
            <a:br>
              <a:rPr lang="cs-CZ" sz="2000" dirty="0"/>
            </a:br>
            <a:r>
              <a:rPr lang="cs-CZ" sz="2000" dirty="0"/>
              <a:t>Mexiko, Brazílie);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Cukrová třtina surovina na výrobu cukru v rovníkových oblastech </a:t>
            </a:r>
            <a:br>
              <a:rPr lang="cs-CZ" sz="2000" dirty="0"/>
            </a:br>
            <a:r>
              <a:rPr lang="cs-CZ" sz="2000" dirty="0"/>
              <a:t>(roste při 30</a:t>
            </a:r>
            <a:r>
              <a:rPr lang="cs-CZ" sz="2000" baseline="30000" dirty="0"/>
              <a:t>o</a:t>
            </a:r>
            <a:r>
              <a:rPr lang="cs-CZ" sz="2000" dirty="0"/>
              <a:t>C);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Pozor u nás se cukr vyrábí </a:t>
            </a:r>
            <a:br>
              <a:rPr lang="cs-CZ" sz="2000" dirty="0"/>
            </a:br>
            <a:r>
              <a:rPr lang="cs-CZ" sz="2000" dirty="0"/>
              <a:t>z </a:t>
            </a:r>
            <a:r>
              <a:rPr lang="cs-CZ" sz="2000" b="1" dirty="0"/>
              <a:t>cukrové řepy;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kvašením a dále destilací, dále zrání v sudech (rum světlý nebo tmavý).</a:t>
            </a:r>
          </a:p>
        </p:txBody>
      </p:sp>
      <p:pic>
        <p:nvPicPr>
          <p:cNvPr id="10244" name="Picture 4" descr="Image result for rum výroba">
            <a:extLst>
              <a:ext uri="{FF2B5EF4-FFF2-40B4-BE49-F238E27FC236}">
                <a16:creationId xmlns:a16="http://schemas.microsoft.com/office/drawing/2014/main" id="{B2C4489C-4CDC-4C31-AF00-FD0745EB5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6" r="2" b="7232"/>
          <a:stretch/>
        </p:blipFill>
        <p:spPr bwMode="auto">
          <a:xfrm>
            <a:off x="8775834" y="2553429"/>
            <a:ext cx="3416166" cy="430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4683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6AFB273-D3BF-4E14-A1E3-3EFA6999FE80}"/>
              </a:ext>
            </a:extLst>
          </p:cNvPr>
          <p:cNvSpPr/>
          <p:nvPr/>
        </p:nvSpPr>
        <p:spPr>
          <a:xfrm>
            <a:off x="1386681" y="1836716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Výroba rumu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4218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4488B0E-E98D-4DF0-A461-F65F5A548167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" r="36986"/>
          <a:stretch/>
        </p:blipFill>
        <p:spPr bwMode="auto"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</p:spPr>
      </p:pic>
      <p:pic>
        <p:nvPicPr>
          <p:cNvPr id="12290" name="Picture 2" descr="Image result for usain bolt">
            <a:extLst>
              <a:ext uri="{FF2B5EF4-FFF2-40B4-BE49-F238E27FC236}">
                <a16:creationId xmlns:a16="http://schemas.microsoft.com/office/drawing/2014/main" id="{83AAB914-EE29-4534-8DFE-2B5B8BEA8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r="42094"/>
          <a:stretch/>
        </p:blipFill>
        <p:spPr bwMode="auto"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1FF24FB-F9D9-43C0-95EB-98F76B123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84" y="333587"/>
            <a:ext cx="2804504" cy="10117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Jamajka</a:t>
            </a:r>
            <a:br>
              <a:rPr lang="cs-CZ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hlavní město Kingston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406B25-8755-47B8-983D-E7EDFD793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912" y="1463041"/>
            <a:ext cx="3312912" cy="529556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1900" b="1" dirty="0">
                <a:solidFill>
                  <a:srgbClr val="FF0000"/>
                </a:solidFill>
              </a:rPr>
              <a:t>Země 3 R … rum, reggae </a:t>
            </a:r>
            <a:br>
              <a:rPr lang="cs-CZ" sz="1900" b="1" dirty="0">
                <a:solidFill>
                  <a:srgbClr val="FF0000"/>
                </a:solidFill>
              </a:rPr>
            </a:br>
            <a:r>
              <a:rPr lang="cs-CZ" sz="1900" b="1" dirty="0">
                <a:solidFill>
                  <a:srgbClr val="FF0000"/>
                </a:solidFill>
              </a:rPr>
              <a:t>a rastafariánství;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b="1" dirty="0" err="1"/>
              <a:t>Usain</a:t>
            </a:r>
            <a:r>
              <a:rPr lang="cs-CZ" sz="1900" b="1" dirty="0"/>
              <a:t> </a:t>
            </a:r>
            <a:r>
              <a:rPr lang="cs-CZ" sz="1900" b="1" dirty="0" err="1"/>
              <a:t>Bolt</a:t>
            </a:r>
            <a:r>
              <a:rPr lang="cs-CZ" sz="1900" b="1" dirty="0"/>
              <a:t>, </a:t>
            </a:r>
            <a:r>
              <a:rPr lang="cs-CZ" sz="1900" dirty="0"/>
              <a:t>nejrychlejší sprinter planety </a:t>
            </a:r>
            <a:br>
              <a:rPr lang="cs-CZ" sz="1900" dirty="0"/>
            </a:br>
            <a:r>
              <a:rPr lang="cs-CZ" sz="1900" dirty="0"/>
              <a:t>(100, 200 m);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/>
              <a:t>španělská a později </a:t>
            </a:r>
            <a:r>
              <a:rPr lang="cs-CZ" sz="1900" b="1" dirty="0"/>
              <a:t>britská kolonie</a:t>
            </a:r>
            <a:r>
              <a:rPr lang="cs-CZ" sz="1900" dirty="0"/>
              <a:t>, nezávislost, dnes </a:t>
            </a:r>
            <a:r>
              <a:rPr lang="cs-CZ" sz="1900" b="1" dirty="0"/>
              <a:t>anglicky mluvící ostrov</a:t>
            </a:r>
            <a:r>
              <a:rPr lang="cs-CZ" sz="1900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/>
              <a:t>kolébka hudebního stylu </a:t>
            </a:r>
            <a:r>
              <a:rPr lang="cs-CZ" sz="1900" b="1" dirty="0"/>
              <a:t>reggae </a:t>
            </a:r>
            <a:r>
              <a:rPr lang="cs-CZ" sz="1900" dirty="0"/>
              <a:t>(</a:t>
            </a:r>
            <a:r>
              <a:rPr lang="cs-CZ" sz="1900" b="1" dirty="0"/>
              <a:t>Bob </a:t>
            </a:r>
            <a:r>
              <a:rPr lang="cs-CZ" sz="1900" b="1" dirty="0" err="1"/>
              <a:t>Marley</a:t>
            </a:r>
            <a:r>
              <a:rPr lang="cs-CZ" sz="1900" b="1" dirty="0"/>
              <a:t>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/>
              <a:t>náboženství </a:t>
            </a:r>
            <a:r>
              <a:rPr lang="cs-CZ" sz="1900" b="1" dirty="0"/>
              <a:t>rastafariánství </a:t>
            </a:r>
            <a:r>
              <a:rPr lang="cs-CZ" sz="1900" dirty="0"/>
              <a:t>(dredy, pletené čepice, vegetariánství);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b="1" dirty="0"/>
              <a:t>cukrová třtina, rum </a:t>
            </a:r>
            <a:br>
              <a:rPr lang="cs-CZ" sz="1900" dirty="0"/>
            </a:br>
            <a:r>
              <a:rPr lang="cs-CZ" sz="1900" dirty="0"/>
              <a:t>(</a:t>
            </a:r>
            <a:r>
              <a:rPr lang="cs-CZ" sz="1900" dirty="0" err="1"/>
              <a:t>Captain</a:t>
            </a:r>
            <a:r>
              <a:rPr lang="cs-CZ" sz="1900" dirty="0"/>
              <a:t> Morgan .. první guvernér Jamajky).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A5DD088-7C8C-4123-8993-559B1160EF30}"/>
              </a:ext>
            </a:extLst>
          </p:cNvPr>
          <p:cNvSpPr/>
          <p:nvPr/>
        </p:nvSpPr>
        <p:spPr>
          <a:xfrm>
            <a:off x="8769583" y="6267599"/>
            <a:ext cx="2531165" cy="49101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rmAutofit lnSpcReduction="10000"/>
          </a:bodyPr>
          <a:lstStyle/>
          <a:p>
            <a:pPr algn="ctr">
              <a:spcAft>
                <a:spcPts val="600"/>
              </a:spcAft>
            </a:pPr>
            <a:r>
              <a:rPr lang="cs-CZ" sz="1400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Hudební styl reggae</a:t>
            </a:r>
            <a:br>
              <a:rPr lang="cs-CZ" sz="1400" dirty="0">
                <a:solidFill>
                  <a:srgbClr val="FFFFFF"/>
                </a:solidFill>
              </a:rPr>
            </a:br>
            <a:endParaRPr lang="cs-CZ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611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Image result for strední amerika">
            <a:extLst>
              <a:ext uri="{FF2B5EF4-FFF2-40B4-BE49-F238E27FC236}">
                <a16:creationId xmlns:a16="http://schemas.microsoft.com/office/drawing/2014/main" id="{B0B1E077-FDD3-485E-8627-544956118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" t="4922" r="637" b="1038"/>
          <a:stretch/>
        </p:blipFill>
        <p:spPr bwMode="auto">
          <a:xfrm>
            <a:off x="1656169" y="0"/>
            <a:ext cx="10535831" cy="6865951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D2102B-F68B-4BE5-B646-C3471666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859" y="2505197"/>
            <a:ext cx="4204137" cy="740081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Regiony Ameriky</a:t>
            </a: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41F536-877F-4626-87DE-60789FD62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520861"/>
            <a:ext cx="5570484" cy="2839474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Kanada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b="1" dirty="0"/>
              <a:t>USA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u="sng" dirty="0">
                <a:solidFill>
                  <a:srgbClr val="FF0000"/>
                </a:solidFill>
              </a:rPr>
              <a:t>Pevninské státy střední Ameriky</a:t>
            </a:r>
            <a:r>
              <a:rPr lang="ru-RU" sz="2000" b="1" u="sng" dirty="0">
                <a:solidFill>
                  <a:srgbClr val="FF0000"/>
                </a:solidFill>
              </a:rPr>
              <a:t> </a:t>
            </a:r>
            <a:r>
              <a:rPr lang="cs-CZ" sz="2000" b="1" u="sng" dirty="0">
                <a:solidFill>
                  <a:srgbClr val="FF0000"/>
                </a:solidFill>
              </a:rPr>
              <a:t>včetně Mexika;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u="sng" dirty="0">
                <a:solidFill>
                  <a:srgbClr val="FF0000"/>
                </a:solidFill>
              </a:rPr>
              <a:t>Ostrovní státy střední Ameriky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Andský region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Brazílie a okolní státy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Argentina a státy jižního cípu </a:t>
            </a:r>
          </a:p>
        </p:txBody>
      </p:sp>
    </p:spTree>
    <p:extLst>
      <p:ext uri="{BB962C8B-B14F-4D97-AF65-F5344CB8AC3E}">
        <p14:creationId xmlns:p14="http://schemas.microsoft.com/office/powerpoint/2010/main" val="1890177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D99763-ADE6-47C9-8ED8-14FCC0679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430" y="282660"/>
            <a:ext cx="3825967" cy="1175258"/>
          </a:xfrm>
        </p:spPr>
        <p:txBody>
          <a:bodyPr anchor="t">
            <a:normAutofit fontScale="90000"/>
          </a:bodyPr>
          <a:lstStyle/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Pevninská</a:t>
            </a:r>
            <a:r>
              <a:rPr lang="cs-CZ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Střední Amerika</a:t>
            </a:r>
          </a:p>
        </p:txBody>
      </p:sp>
      <p:pic>
        <p:nvPicPr>
          <p:cNvPr id="3074" name="Picture 2" descr="Image result for strední amerika">
            <a:extLst>
              <a:ext uri="{FF2B5EF4-FFF2-40B4-BE49-F238E27FC236}">
                <a16:creationId xmlns:a16="http://schemas.microsoft.com/office/drawing/2014/main" id="{B2603AA9-7F76-4F9D-AD64-50DEA858F4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1" r="-87" b="-2"/>
          <a:stretch/>
        </p:blipFill>
        <p:spPr bwMode="auto">
          <a:xfrm>
            <a:off x="5303520" y="10"/>
            <a:ext cx="8380676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4ECBAC-8BCF-4749-8FDA-51F0828FC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9213" y="970839"/>
            <a:ext cx="2945573" cy="3143961"/>
          </a:xfrm>
          <a:solidFill>
            <a:schemeClr val="bg2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200" b="1" dirty="0"/>
              <a:t>Mexiko</a:t>
            </a:r>
            <a:r>
              <a:rPr lang="cs-CZ" sz="2200" dirty="0"/>
              <a:t> (Ciudad de Mexiko); </a:t>
            </a:r>
            <a:br>
              <a:rPr lang="cs-CZ" sz="2200" dirty="0"/>
            </a:br>
            <a:r>
              <a:rPr lang="cs-CZ" sz="2200" b="1" dirty="0"/>
              <a:t>Belize</a:t>
            </a:r>
            <a:r>
              <a:rPr lang="cs-CZ" sz="2200" dirty="0"/>
              <a:t> (Belmopan); </a:t>
            </a:r>
            <a:r>
              <a:rPr lang="cs-CZ" sz="2200" b="1" dirty="0"/>
              <a:t>Guatemala</a:t>
            </a:r>
            <a:r>
              <a:rPr lang="cs-CZ" sz="2200" dirty="0"/>
              <a:t> (Ciudad de Guatemala); </a:t>
            </a:r>
            <a:br>
              <a:rPr lang="cs-CZ" sz="2200" dirty="0"/>
            </a:br>
            <a:r>
              <a:rPr lang="cs-CZ" sz="2200" b="1" dirty="0"/>
              <a:t>Honduras</a:t>
            </a:r>
            <a:r>
              <a:rPr lang="cs-CZ" sz="2200" dirty="0"/>
              <a:t> (Tegucigalpa); </a:t>
            </a:r>
            <a:br>
              <a:rPr lang="cs-CZ" sz="2200" dirty="0"/>
            </a:br>
            <a:r>
              <a:rPr lang="cs-CZ" sz="2200" b="1" dirty="0"/>
              <a:t>Kostarika</a:t>
            </a:r>
            <a:r>
              <a:rPr lang="cs-CZ" sz="2200" dirty="0"/>
              <a:t> (San José); </a:t>
            </a:r>
            <a:r>
              <a:rPr lang="cs-CZ" sz="2200" b="1" dirty="0"/>
              <a:t>Nikaragua</a:t>
            </a:r>
            <a:r>
              <a:rPr lang="cs-CZ" sz="2200" dirty="0"/>
              <a:t> (Managua); </a:t>
            </a:r>
            <a:r>
              <a:rPr lang="cs-CZ" sz="2200" b="1" dirty="0"/>
              <a:t>Panama</a:t>
            </a:r>
            <a:r>
              <a:rPr lang="cs-CZ" sz="2200" dirty="0"/>
              <a:t> (Ciudad de Panamá); </a:t>
            </a:r>
            <a:br>
              <a:rPr lang="cs-CZ" sz="2200" dirty="0"/>
            </a:br>
            <a:r>
              <a:rPr lang="cs-CZ" sz="2200" b="1" dirty="0"/>
              <a:t>Salvador</a:t>
            </a:r>
            <a:r>
              <a:rPr lang="cs-CZ" sz="2200" dirty="0"/>
              <a:t> (San Salvador).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E2B9658-06C7-4B55-A841-956470D9ACB4}"/>
              </a:ext>
            </a:extLst>
          </p:cNvPr>
          <p:cNvSpPr txBox="1"/>
          <p:nvPr/>
        </p:nvSpPr>
        <p:spPr>
          <a:xfrm>
            <a:off x="474429" y="1497027"/>
            <a:ext cx="4195541" cy="507831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b="1" dirty="0"/>
              <a:t>pevninský most</a:t>
            </a:r>
            <a:r>
              <a:rPr lang="cs-CZ" sz="2000" dirty="0"/>
              <a:t> mezi Severní a Jižní Amerikou, dělí Ameriku na </a:t>
            </a:r>
            <a:r>
              <a:rPr lang="cs-CZ" sz="2000" b="1" dirty="0"/>
              <a:t>bohatý sever a chudý jih; </a:t>
            </a:r>
            <a:endParaRPr lang="cs-CZ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Většinou </a:t>
            </a:r>
            <a:r>
              <a:rPr lang="cs-CZ" sz="2000" b="1" dirty="0"/>
              <a:t>hornaté, s řadou činných sopek,</a:t>
            </a:r>
            <a:r>
              <a:rPr lang="cs-CZ" sz="2000" dirty="0"/>
              <a:t> převážně </a:t>
            </a:r>
            <a:r>
              <a:rPr lang="cs-CZ" sz="2000" b="1" dirty="0"/>
              <a:t>tropické podnebí (min. 20 </a:t>
            </a:r>
            <a:r>
              <a:rPr lang="cs-CZ" sz="2000" b="1" baseline="30000" dirty="0" err="1"/>
              <a:t>o</a:t>
            </a:r>
            <a:r>
              <a:rPr lang="cs-CZ" sz="2000" b="1" dirty="0" err="1"/>
              <a:t>C</a:t>
            </a:r>
            <a:r>
              <a:rPr lang="cs-CZ" sz="2000" b="1" dirty="0"/>
              <a:t>), </a:t>
            </a:r>
            <a:r>
              <a:rPr lang="cs-CZ" sz="2000" dirty="0"/>
              <a:t>hlavní složkou hospodářství je </a:t>
            </a:r>
            <a:r>
              <a:rPr lang="cs-CZ" sz="2000" b="1" dirty="0"/>
              <a:t>zemědělství;</a:t>
            </a:r>
            <a:endParaRPr lang="cs-CZ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kolonizováno </a:t>
            </a:r>
            <a:r>
              <a:rPr lang="cs-CZ" sz="2000" b="1" dirty="0"/>
              <a:t>Španěly, španělština, </a:t>
            </a:r>
            <a:r>
              <a:rPr lang="cs-CZ" sz="2000" dirty="0"/>
              <a:t>většina obyvatel </a:t>
            </a:r>
            <a:r>
              <a:rPr lang="cs-CZ" sz="2000" b="1" dirty="0"/>
              <a:t>mulati, mesticové;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b="1" dirty="0"/>
              <a:t>obyvatelé vyznávají římsko-katolickou víru;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doprava </a:t>
            </a:r>
            <a:r>
              <a:rPr lang="cs-CZ" sz="2000" b="1" dirty="0"/>
              <a:t>Panamský průplav </a:t>
            </a:r>
            <a:br>
              <a:rPr lang="cs-CZ" sz="2000" b="1" dirty="0"/>
            </a:br>
            <a:r>
              <a:rPr lang="cs-CZ" sz="2000" dirty="0"/>
              <a:t>(až 14 000 lodí ročně)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b="1" dirty="0"/>
              <a:t>nejvyspělejší ze zemí je Mexiko, </a:t>
            </a:r>
            <a:r>
              <a:rPr lang="cs-CZ" sz="2000" dirty="0"/>
              <a:t>nerostné suroviny, barevné kovy, ropa a zemní plyn.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187B26F3-2913-4693-B25C-31DB1B8C6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151" y="4047224"/>
            <a:ext cx="2529698" cy="28107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691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Image result for hispánci">
            <a:extLst>
              <a:ext uri="{FF2B5EF4-FFF2-40B4-BE49-F238E27FC236}">
                <a16:creationId xmlns:a16="http://schemas.microsoft.com/office/drawing/2014/main" id="{DED28BAB-2FDD-4A99-B231-F26800C5F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5" r="11937" b="2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age result for mexiko indiáni">
            <a:extLst>
              <a:ext uri="{FF2B5EF4-FFF2-40B4-BE49-F238E27FC236}">
                <a16:creationId xmlns:a16="http://schemas.microsoft.com/office/drawing/2014/main" id="{5368EFEB-8C22-4D31-B56A-E2BFED986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2" r="-1" b="34485"/>
          <a:stretch/>
        </p:blipFill>
        <p:spPr bwMode="auto"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ýsledek obrázku pro hispánci">
            <a:extLst>
              <a:ext uri="{FF2B5EF4-FFF2-40B4-BE49-F238E27FC236}">
                <a16:creationId xmlns:a16="http://schemas.microsoft.com/office/drawing/2014/main" id="{8C3FEAE2-A20A-47A0-9F8E-5707B1DB69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9" name="Freeform: Shape 78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1" name="Freeform: Shape 80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03F6913-E1DC-43C9-8918-AF0D6D77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431870"/>
            <a:ext cx="2807208" cy="1325563"/>
          </a:xfrm>
        </p:spPr>
        <p:txBody>
          <a:bodyPr>
            <a:normAutofit/>
          </a:bodyPr>
          <a:lstStyle/>
          <a:p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Obyvatelstvo </a:t>
            </a:r>
            <a:b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třední</a:t>
            </a: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Ameriky</a:t>
            </a:r>
            <a:r>
              <a:rPr lang="cs-CZ" sz="2800" dirty="0"/>
              <a:t>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628318-4710-4462-AFDE-13D0300E4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1757434"/>
            <a:ext cx="3273552" cy="52874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FF0000"/>
                </a:solidFill>
              </a:rPr>
              <a:t>Nejpočetnější </a:t>
            </a:r>
            <a:r>
              <a:rPr lang="en-US" sz="2000" b="1" dirty="0">
                <a:solidFill>
                  <a:srgbClr val="FF0000"/>
                </a:solidFill>
              </a:rPr>
              <a:t>70 %</a:t>
            </a:r>
            <a:r>
              <a:rPr lang="cs-CZ" sz="2000" b="1" dirty="0">
                <a:solidFill>
                  <a:srgbClr val="FF0000"/>
                </a:solidFill>
              </a:rPr>
              <a:t> mesticové - Hispánci (míšenci imigrantů </a:t>
            </a:r>
            <a:br>
              <a:rPr lang="cs-CZ" sz="2000" b="1" dirty="0">
                <a:solidFill>
                  <a:srgbClr val="FF0000"/>
                </a:solidFill>
              </a:rPr>
            </a:br>
            <a:r>
              <a:rPr lang="cs-CZ" sz="2000" b="1" dirty="0">
                <a:solidFill>
                  <a:srgbClr val="FF0000"/>
                </a:solidFill>
              </a:rPr>
              <a:t>a původních indiánů);</a:t>
            </a:r>
            <a:endParaRPr lang="en-US" sz="2000" b="1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/>
              <a:t>Původní obyvatelé Indiáni.</a:t>
            </a: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/>
              <a:t>Afroameričané</a:t>
            </a:r>
            <a:r>
              <a:rPr lang="en-US" sz="2000" b="1" dirty="0"/>
              <a:t> a mulati 2%</a:t>
            </a:r>
            <a:r>
              <a:rPr lang="cs-CZ" sz="2000" b="1" dirty="0"/>
              <a:t> </a:t>
            </a:r>
            <a:br>
              <a:rPr lang="cs-CZ" sz="2000" dirty="0"/>
            </a:br>
            <a:r>
              <a:rPr lang="cs-CZ" sz="2000" dirty="0"/>
              <a:t>/otrokářství, rasismus, diskriminace, segregace/;</a:t>
            </a: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/>
              <a:t>běloši imigranti z Evropy jsou jen 15</a:t>
            </a:r>
            <a:r>
              <a:rPr lang="en-US" sz="2000" b="1" dirty="0"/>
              <a:t> %</a:t>
            </a:r>
            <a:r>
              <a:rPr lang="cs-CZ" sz="2000" b="1" dirty="0"/>
              <a:t>;</a:t>
            </a:r>
            <a:endParaRPr lang="en-US" sz="20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většina obyvatel jsou vyznavači katolické církve (křesťané);</a:t>
            </a: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Až 60 % obyvatel žije </a:t>
            </a:r>
            <a:br>
              <a:rPr lang="cs-CZ" sz="2000" dirty="0"/>
            </a:br>
            <a:r>
              <a:rPr lang="cs-CZ" sz="2000" dirty="0"/>
              <a:t>ve městech;</a:t>
            </a:r>
          </a:p>
        </p:txBody>
      </p:sp>
      <p:pic>
        <p:nvPicPr>
          <p:cNvPr id="7174" name="Picture 6" descr="Image result for hispánci">
            <a:extLst>
              <a:ext uri="{FF2B5EF4-FFF2-40B4-BE49-F238E27FC236}">
                <a16:creationId xmlns:a16="http://schemas.microsoft.com/office/drawing/2014/main" id="{DFD0D5D1-6385-45CB-B08D-706ED4F8E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268"/>
          <a:stretch/>
        </p:blipFill>
        <p:spPr bwMode="auto"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F3464A44-081E-4CBA-B20F-C999ABA4C0F4}"/>
              </a:ext>
            </a:extLst>
          </p:cNvPr>
          <p:cNvSpPr/>
          <p:nvPr/>
        </p:nvSpPr>
        <p:spPr>
          <a:xfrm>
            <a:off x="5773542" y="2940997"/>
            <a:ext cx="2326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olidFill>
                  <a:srgbClr val="000000"/>
                </a:solidFill>
                <a:hlinkClick r:id="rId6"/>
              </a:rPr>
              <a:t>Rasismus dokument 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5341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ouvisející obrázek">
            <a:extLst>
              <a:ext uri="{FF2B5EF4-FFF2-40B4-BE49-F238E27FC236}">
                <a16:creationId xmlns:a16="http://schemas.microsoft.com/office/drawing/2014/main" id="{EB1395E1-7321-45B3-A9E2-8B6F9509C9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3" r="-2" b="11997"/>
          <a:stretch/>
        </p:blipFill>
        <p:spPr bwMode="auto">
          <a:xfrm>
            <a:off x="4883025" y="10"/>
            <a:ext cx="7308975" cy="3364982"/>
          </a:xfrm>
          <a:custGeom>
            <a:avLst/>
            <a:gdLst>
              <a:gd name="connsiteX0" fmla="*/ 0 w 7308975"/>
              <a:gd name="connsiteY0" fmla="*/ 0 h 3364992"/>
              <a:gd name="connsiteX1" fmla="*/ 7308975 w 7308975"/>
              <a:gd name="connsiteY1" fmla="*/ 0 h 3364992"/>
              <a:gd name="connsiteX2" fmla="*/ 7308975 w 7308975"/>
              <a:gd name="connsiteY2" fmla="*/ 3364992 h 3364992"/>
              <a:gd name="connsiteX3" fmla="*/ 1210305 w 7308975"/>
              <a:gd name="connsiteY3" fmla="*/ 3364992 h 3364992"/>
              <a:gd name="connsiteX4" fmla="*/ 1192705 w 7308975"/>
              <a:gd name="connsiteY4" fmla="*/ 2943200 h 3364992"/>
              <a:gd name="connsiteX5" fmla="*/ 62981 w 7308975"/>
              <a:gd name="connsiteY5" fmla="*/ 69271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Výsledek obrázku pro zemedelstvi americke">
            <a:extLst>
              <a:ext uri="{FF2B5EF4-FFF2-40B4-BE49-F238E27FC236}">
                <a16:creationId xmlns:a16="http://schemas.microsoft.com/office/drawing/2014/main" id="{036378B9-E7A6-4941-AD96-32773C842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9" r="-2" b="-2"/>
          <a:stretch/>
        </p:blipFill>
        <p:spPr bwMode="auto">
          <a:xfrm>
            <a:off x="4883025" y="3493008"/>
            <a:ext cx="7308975" cy="3364992"/>
          </a:xfrm>
          <a:custGeom>
            <a:avLst/>
            <a:gdLst>
              <a:gd name="connsiteX0" fmla="*/ 1210305 w 7308975"/>
              <a:gd name="connsiteY0" fmla="*/ 0 h 3364992"/>
              <a:gd name="connsiteX1" fmla="*/ 7308975 w 7308975"/>
              <a:gd name="connsiteY1" fmla="*/ 0 h 3364992"/>
              <a:gd name="connsiteX2" fmla="*/ 7308975 w 7308975"/>
              <a:gd name="connsiteY2" fmla="*/ 3364992 h 3364992"/>
              <a:gd name="connsiteX3" fmla="*/ 0 w 7308975"/>
              <a:gd name="connsiteY3" fmla="*/ 3364992 h 3364992"/>
              <a:gd name="connsiteX4" fmla="*/ 62981 w 7308975"/>
              <a:gd name="connsiteY4" fmla="*/ 3295722 h 3364992"/>
              <a:gd name="connsiteX5" fmla="*/ 1192705 w 7308975"/>
              <a:gd name="connsiteY5" fmla="*/ 421793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524EDC8-87B2-46E9-B633-F647D85F1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281" y="859535"/>
            <a:ext cx="4832802" cy="1243584"/>
          </a:xfrm>
        </p:spPr>
        <p:txBody>
          <a:bodyPr>
            <a:normAutofit/>
          </a:bodyPr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Bohatý sever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D92937-9C2C-4263-80C5-022EF6C79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281" y="1936829"/>
            <a:ext cx="4936170" cy="4061636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b="1" dirty="0"/>
              <a:t>Vyspělé zemědělství „Severu“ </a:t>
            </a:r>
            <a:br>
              <a:rPr lang="cs-CZ" sz="2400" dirty="0"/>
            </a:br>
            <a:r>
              <a:rPr lang="cs-CZ" sz="2400" dirty="0"/>
              <a:t>exportující své výrobky do celého světa;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b="1" dirty="0"/>
              <a:t>Vysoká mechanizace</a:t>
            </a:r>
            <a:r>
              <a:rPr lang="cs-CZ" sz="2400" dirty="0"/>
              <a:t>, nízký počet zaměstnanců;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b="1" dirty="0"/>
              <a:t>Většina obyvatel pracuje ve službách</a:t>
            </a:r>
            <a:r>
              <a:rPr lang="cs-CZ" sz="2400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Centrum průmyslu, </a:t>
            </a:r>
            <a:r>
              <a:rPr lang="cs-CZ" sz="2400" b="1" dirty="0"/>
              <a:t>inovací, vědy </a:t>
            </a:r>
            <a:br>
              <a:rPr lang="cs-CZ" sz="2400" b="1" dirty="0"/>
            </a:br>
            <a:r>
              <a:rPr lang="cs-CZ" sz="2400" b="1" dirty="0"/>
              <a:t>a výzkumu;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b="1" dirty="0"/>
              <a:t>Kvalitní školství </a:t>
            </a:r>
            <a:r>
              <a:rPr lang="cs-CZ" sz="2400" dirty="0"/>
              <a:t>(Harvard, </a:t>
            </a:r>
            <a:r>
              <a:rPr lang="cs-CZ" sz="2400" dirty="0" err="1"/>
              <a:t>Yale</a:t>
            </a:r>
            <a:r>
              <a:rPr lang="cs-CZ" sz="2400" dirty="0"/>
              <a:t>, Kolumbijská, Stanford);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b="1" dirty="0"/>
              <a:t>Kvalitní lékařská péče</a:t>
            </a:r>
            <a:r>
              <a:rPr lang="cs-CZ" sz="2400" dirty="0"/>
              <a:t>.</a:t>
            </a:r>
          </a:p>
          <a:p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3425044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Výsledek obrázku pro banány">
            <a:extLst>
              <a:ext uri="{FF2B5EF4-FFF2-40B4-BE49-F238E27FC236}">
                <a16:creationId xmlns:a16="http://schemas.microsoft.com/office/drawing/2014/main" id="{2E49629B-1668-4A1F-AB2B-A669811DD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" r="1" b="29594"/>
          <a:stretch/>
        </p:blipFill>
        <p:spPr bwMode="auto">
          <a:xfrm>
            <a:off x="8529321" y="10"/>
            <a:ext cx="3662680" cy="3401558"/>
          </a:xfrm>
          <a:custGeom>
            <a:avLst/>
            <a:gdLst>
              <a:gd name="connsiteX0" fmla="*/ 0 w 3662680"/>
              <a:gd name="connsiteY0" fmla="*/ 0 h 3401568"/>
              <a:gd name="connsiteX1" fmla="*/ 3662680 w 3662680"/>
              <a:gd name="connsiteY1" fmla="*/ 0 h 3401568"/>
              <a:gd name="connsiteX2" fmla="*/ 3662680 w 3662680"/>
              <a:gd name="connsiteY2" fmla="*/ 3401568 h 3401568"/>
              <a:gd name="connsiteX3" fmla="*/ 774527 w 3662680"/>
              <a:gd name="connsiteY3" fmla="*/ 3401568 h 3401568"/>
              <a:gd name="connsiteX4" fmla="*/ 769892 w 3662680"/>
              <a:gd name="connsiteY4" fmla="*/ 3133175 h 3401568"/>
              <a:gd name="connsiteX5" fmla="*/ 104445 w 3662680"/>
              <a:gd name="connsiteY5" fmla="*/ 215033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Výsledek obrázku pro káva">
            <a:extLst>
              <a:ext uri="{FF2B5EF4-FFF2-40B4-BE49-F238E27FC236}">
                <a16:creationId xmlns:a16="http://schemas.microsoft.com/office/drawing/2014/main" id="{0918ABB5-5FE7-4F73-96E9-7AAABFF48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r="6022" b="1"/>
          <a:stretch/>
        </p:blipFill>
        <p:spPr bwMode="auto">
          <a:xfrm>
            <a:off x="5115314" y="10"/>
            <a:ext cx="4118110" cy="3401558"/>
          </a:xfrm>
          <a:custGeom>
            <a:avLst/>
            <a:gdLst>
              <a:gd name="connsiteX0" fmla="*/ 0 w 4118110"/>
              <a:gd name="connsiteY0" fmla="*/ 0 h 3401568"/>
              <a:gd name="connsiteX1" fmla="*/ 3343575 w 4118110"/>
              <a:gd name="connsiteY1" fmla="*/ 0 h 3401568"/>
              <a:gd name="connsiteX2" fmla="*/ 3448028 w 4118110"/>
              <a:gd name="connsiteY2" fmla="*/ 215050 h 3401568"/>
              <a:gd name="connsiteX3" fmla="*/ 4113475 w 4118110"/>
              <a:gd name="connsiteY3" fmla="*/ 3133192 h 3401568"/>
              <a:gd name="connsiteX4" fmla="*/ 4118110 w 4118110"/>
              <a:gd name="connsiteY4" fmla="*/ 3401568 h 3401568"/>
              <a:gd name="connsiteX5" fmla="*/ 801224 w 4118110"/>
              <a:gd name="connsiteY5" fmla="*/ 3401568 h 3401568"/>
              <a:gd name="connsiteX6" fmla="*/ 797493 w 4118110"/>
              <a:gd name="connsiteY6" fmla="*/ 3185579 h 3401568"/>
              <a:gd name="connsiteX7" fmla="*/ 22579 w 4118110"/>
              <a:gd name="connsiteY7" fmla="*/ 42066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Výsledek obrázku pro kakao">
            <a:extLst>
              <a:ext uri="{FF2B5EF4-FFF2-40B4-BE49-F238E27FC236}">
                <a16:creationId xmlns:a16="http://schemas.microsoft.com/office/drawing/2014/main" id="{FF43BEB1-A7C6-44D6-AD3B-17B230644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3" r="-1" b="13722"/>
          <a:stretch/>
        </p:blipFill>
        <p:spPr bwMode="auto">
          <a:xfrm>
            <a:off x="5168353" y="3456432"/>
            <a:ext cx="7023646" cy="3401568"/>
          </a:xfrm>
          <a:custGeom>
            <a:avLst/>
            <a:gdLst>
              <a:gd name="connsiteX0" fmla="*/ 749132 w 7023646"/>
              <a:gd name="connsiteY0" fmla="*/ 0 h 3401568"/>
              <a:gd name="connsiteX1" fmla="*/ 7023646 w 7023646"/>
              <a:gd name="connsiteY1" fmla="*/ 0 h 3401568"/>
              <a:gd name="connsiteX2" fmla="*/ 7023646 w 7023646"/>
              <a:gd name="connsiteY2" fmla="*/ 3401568 h 3401568"/>
              <a:gd name="connsiteX3" fmla="*/ 0 w 7023646"/>
              <a:gd name="connsiteY3" fmla="*/ 3401568 h 3401568"/>
              <a:gd name="connsiteX4" fmla="*/ 79008 w 7023646"/>
              <a:gd name="connsiteY4" fmla="*/ 3238906 h 3401568"/>
              <a:gd name="connsiteX5" fmla="*/ 749563 w 7023646"/>
              <a:gd name="connsiteY5" fmla="*/ 24956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524EDC8-87B2-46E9-B633-F647D85F1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7" y="753202"/>
            <a:ext cx="4922338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Chudý jih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D92937-9C2C-4263-80C5-022EF6C79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7" y="1805605"/>
            <a:ext cx="5122688" cy="451472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b="1" dirty="0"/>
              <a:t>rozvojové zemědělství </a:t>
            </a:r>
            <a:r>
              <a:rPr lang="cs-CZ" sz="2400" dirty="0"/>
              <a:t>„Jihu“ </a:t>
            </a:r>
            <a:br>
              <a:rPr lang="cs-CZ" sz="2400" dirty="0"/>
            </a:br>
            <a:r>
              <a:rPr lang="cs-CZ" sz="2400" dirty="0"/>
              <a:t>založené na levné námezdní síle lidí, sezónní pracovníci;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b="1" dirty="0"/>
              <a:t>Plantážnictví s monokulturami </a:t>
            </a:r>
            <a:r>
              <a:rPr lang="cs-CZ" sz="2400" dirty="0"/>
              <a:t>– jedna plodina na obrovské rozloze (káva, kakao, banány, tabák);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b="1" dirty="0"/>
              <a:t>Většina obyvatel pracuje v zemědělství, málo ve službách</a:t>
            </a:r>
            <a:r>
              <a:rPr lang="cs-CZ" sz="2400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b="1" dirty="0"/>
              <a:t>Nedostupné nebo drahé studium</a:t>
            </a:r>
            <a:r>
              <a:rPr lang="cs-CZ" sz="2400" dirty="0"/>
              <a:t>, stejně </a:t>
            </a:r>
            <a:r>
              <a:rPr lang="cs-CZ" sz="2400" b="1" dirty="0"/>
              <a:t>nedostatečná </a:t>
            </a:r>
            <a:br>
              <a:rPr lang="cs-CZ" sz="2400" b="1" dirty="0"/>
            </a:br>
            <a:r>
              <a:rPr lang="cs-CZ" sz="2400" b="1" dirty="0"/>
              <a:t>lékařská péče</a:t>
            </a:r>
            <a:r>
              <a:rPr lang="cs-CZ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3435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>
            <a:extLst>
              <a:ext uri="{FF2B5EF4-FFF2-40B4-BE49-F238E27FC236}">
                <a16:creationId xmlns:a16="http://schemas.microsoft.com/office/drawing/2014/main" id="{025DE790-4B92-47C8-8047-008E37649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3" r="1" b="13994"/>
          <a:stretch/>
        </p:blipFill>
        <p:spPr bwMode="auto">
          <a:xfrm>
            <a:off x="-1" y="5"/>
            <a:ext cx="3922776" cy="393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ABC85B09-EB7B-46F4-AB1B-05B8D14007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" t="24462" r="-548" b="6781"/>
          <a:stretch/>
        </p:blipFill>
        <p:spPr bwMode="auto">
          <a:xfrm>
            <a:off x="4131633" y="10"/>
            <a:ext cx="3922776" cy="393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9A3C268-3B36-4F88-9297-B2545FB22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pPr algn="r"/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Nerostné suroviny </a:t>
            </a:r>
            <a:b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Ameriky</a:t>
            </a:r>
          </a:p>
        </p:txBody>
      </p:sp>
      <p:pic>
        <p:nvPicPr>
          <p:cNvPr id="9220" name="Picture 4" descr="Hlavní oblasti s výskytem ropy.">
            <a:extLst>
              <a:ext uri="{FF2B5EF4-FFF2-40B4-BE49-F238E27FC236}">
                <a16:creationId xmlns:a16="http://schemas.microsoft.com/office/drawing/2014/main" id="{9EFC04C9-8927-4252-811B-A670BDCCA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t="2" r="33493"/>
          <a:stretch/>
        </p:blipFill>
        <p:spPr bwMode="auto">
          <a:xfrm>
            <a:off x="8143337" y="10"/>
            <a:ext cx="4048664" cy="393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F059B3-E9AB-4EE7-8B1A-467769C99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633" y="4038255"/>
            <a:ext cx="3712464" cy="2648791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1800" dirty="0"/>
              <a:t>Celý americký kontinent bohatý na nerostné suroviny;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800" b="1" u="sng" dirty="0"/>
              <a:t>Ropa a zemní plyn</a:t>
            </a:r>
            <a:br>
              <a:rPr lang="cs-CZ" sz="1800" dirty="0"/>
            </a:br>
            <a:r>
              <a:rPr lang="cs-CZ" sz="1800" dirty="0"/>
              <a:t>- Kanada /Alberta/;</a:t>
            </a:r>
            <a:br>
              <a:rPr lang="cs-CZ" sz="1800" dirty="0"/>
            </a:br>
            <a:r>
              <a:rPr lang="cs-CZ" sz="1800" dirty="0"/>
              <a:t>- </a:t>
            </a:r>
            <a:r>
              <a:rPr lang="cs-CZ" sz="2000" b="1" dirty="0"/>
              <a:t>USA,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br>
              <a:rPr lang="cs-CZ" sz="2000" b="1" dirty="0">
                <a:solidFill>
                  <a:srgbClr val="FF0000"/>
                </a:solidFill>
              </a:rPr>
            </a:br>
            <a:r>
              <a:rPr lang="cs-CZ" sz="2000" b="1" dirty="0">
                <a:solidFill>
                  <a:srgbClr val="FF0000"/>
                </a:solidFill>
              </a:rPr>
              <a:t>- Mexiko (Mexický záliv);</a:t>
            </a:r>
            <a:br>
              <a:rPr lang="cs-CZ" sz="1800" dirty="0"/>
            </a:br>
            <a:r>
              <a:rPr lang="cs-CZ" sz="1800" dirty="0"/>
              <a:t>- Venezuela /Jižní Amerika/</a:t>
            </a:r>
          </a:p>
        </p:txBody>
      </p:sp>
      <p:pic>
        <p:nvPicPr>
          <p:cNvPr id="9222" name="Picture 6">
            <a:extLst>
              <a:ext uri="{FF2B5EF4-FFF2-40B4-BE49-F238E27FC236}">
                <a16:creationId xmlns:a16="http://schemas.microsoft.com/office/drawing/2014/main" id="{3006ACA4-482E-428F-9136-E8154349B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1" r="1" b="20360"/>
          <a:stretch/>
        </p:blipFill>
        <p:spPr bwMode="auto">
          <a:xfrm>
            <a:off x="8269224" y="4160171"/>
            <a:ext cx="3922776" cy="214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55665CD3-A6B3-4299-9D2E-3592A311F2E3}"/>
              </a:ext>
            </a:extLst>
          </p:cNvPr>
          <p:cNvCxnSpPr/>
          <p:nvPr/>
        </p:nvCxnSpPr>
        <p:spPr>
          <a:xfrm>
            <a:off x="3921321" y="4579057"/>
            <a:ext cx="0" cy="1357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803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Image result for mexiko">
            <a:extLst>
              <a:ext uri="{FF2B5EF4-FFF2-40B4-BE49-F238E27FC236}">
                <a16:creationId xmlns:a16="http://schemas.microsoft.com/office/drawing/2014/main" id="{85F25DB1-B6C7-41BE-8325-6240337CB9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r="21329"/>
          <a:stretch/>
        </p:blipFill>
        <p:spPr bwMode="auto">
          <a:xfrm>
            <a:off x="6829833" y="10"/>
            <a:ext cx="5362169" cy="260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mexiko">
            <a:extLst>
              <a:ext uri="{FF2B5EF4-FFF2-40B4-BE49-F238E27FC236}">
                <a16:creationId xmlns:a16="http://schemas.microsoft.com/office/drawing/2014/main" id="{BADF9776-165C-4863-B53A-49A65126FB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1" r="2" b="2682"/>
          <a:stretch/>
        </p:blipFill>
        <p:spPr bwMode="auto">
          <a:xfrm>
            <a:off x="4823351" y="2606040"/>
            <a:ext cx="7368648" cy="425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16EA23B6-4B44-4D76-87BA-D81CE35ED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8896786" cy="6858478"/>
          </a:xfrm>
          <a:custGeom>
            <a:avLst/>
            <a:gdLst>
              <a:gd name="connsiteX0" fmla="*/ 1472231 w 8896786"/>
              <a:gd name="connsiteY0" fmla="*/ 6858478 h 6858478"/>
              <a:gd name="connsiteX1" fmla="*/ 8896786 w 8896786"/>
              <a:gd name="connsiteY1" fmla="*/ 6858478 h 6858478"/>
              <a:gd name="connsiteX2" fmla="*/ 5720411 w 8896786"/>
              <a:gd name="connsiteY2" fmla="*/ 0 h 6858478"/>
              <a:gd name="connsiteX3" fmla="*/ 5714834 w 8896786"/>
              <a:gd name="connsiteY3" fmla="*/ 0 h 6858478"/>
              <a:gd name="connsiteX4" fmla="*/ 4648606 w 8896786"/>
              <a:gd name="connsiteY4" fmla="*/ 0 h 6858478"/>
              <a:gd name="connsiteX5" fmla="*/ 0 w 8896786"/>
              <a:gd name="connsiteY5" fmla="*/ 0 h 6858478"/>
              <a:gd name="connsiteX6" fmla="*/ 0 w 8896786"/>
              <a:gd name="connsiteY6" fmla="*/ 6857915 h 6858478"/>
              <a:gd name="connsiteX7" fmla="*/ 1472491 w 8896786"/>
              <a:gd name="connsiteY7" fmla="*/ 6857915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6786" h="6858478">
                <a:moveTo>
                  <a:pt x="1472231" y="6858478"/>
                </a:moveTo>
                <a:lnTo>
                  <a:pt x="8896786" y="6858478"/>
                </a:lnTo>
                <a:lnTo>
                  <a:pt x="5720411" y="0"/>
                </a:lnTo>
                <a:lnTo>
                  <a:pt x="5714834" y="0"/>
                </a:lnTo>
                <a:lnTo>
                  <a:pt x="4648606" y="0"/>
                </a:lnTo>
                <a:lnTo>
                  <a:pt x="0" y="0"/>
                </a:lnTo>
                <a:lnTo>
                  <a:pt x="0" y="6857915"/>
                </a:lnTo>
                <a:lnTo>
                  <a:pt x="1472491" y="685791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2EEEAE0B-25B7-437B-B834-B70A93541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9"/>
            <a:ext cx="8096249" cy="6858479"/>
          </a:xfrm>
          <a:custGeom>
            <a:avLst/>
            <a:gdLst>
              <a:gd name="connsiteX0" fmla="*/ 0 w 8096249"/>
              <a:gd name="connsiteY0" fmla="*/ 6858479 h 6858479"/>
              <a:gd name="connsiteX1" fmla="*/ 2130297 w 8096249"/>
              <a:gd name="connsiteY1" fmla="*/ 6858479 h 6858479"/>
              <a:gd name="connsiteX2" fmla="*/ 2130297 w 8096249"/>
              <a:gd name="connsiteY2" fmla="*/ 6858478 h 6858479"/>
              <a:gd name="connsiteX3" fmla="*/ 8096249 w 8096249"/>
              <a:gd name="connsiteY3" fmla="*/ 6858478 h 6858479"/>
              <a:gd name="connsiteX4" fmla="*/ 4919874 w 8096249"/>
              <a:gd name="connsiteY4" fmla="*/ 0 h 6858479"/>
              <a:gd name="connsiteX5" fmla="*/ 4914297 w 8096249"/>
              <a:gd name="connsiteY5" fmla="*/ 0 h 6858479"/>
              <a:gd name="connsiteX6" fmla="*/ 3848069 w 8096249"/>
              <a:gd name="connsiteY6" fmla="*/ 0 h 6858479"/>
              <a:gd name="connsiteX7" fmla="*/ 18197 w 8096249"/>
              <a:gd name="connsiteY7" fmla="*/ 0 h 6858479"/>
              <a:gd name="connsiteX8" fmla="*/ 18197 w 8096249"/>
              <a:gd name="connsiteY8" fmla="*/ 479 h 6858479"/>
              <a:gd name="connsiteX9" fmla="*/ 0 w 8096249"/>
              <a:gd name="connsiteY9" fmla="*/ 479 h 68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96249" h="6858479">
                <a:moveTo>
                  <a:pt x="0" y="6858479"/>
                </a:moveTo>
                <a:lnTo>
                  <a:pt x="2130297" y="6858479"/>
                </a:lnTo>
                <a:lnTo>
                  <a:pt x="2130297" y="6858478"/>
                </a:lnTo>
                <a:lnTo>
                  <a:pt x="8096249" y="6858478"/>
                </a:lnTo>
                <a:lnTo>
                  <a:pt x="4919874" y="0"/>
                </a:lnTo>
                <a:lnTo>
                  <a:pt x="4914297" y="0"/>
                </a:lnTo>
                <a:lnTo>
                  <a:pt x="3848069" y="0"/>
                </a:lnTo>
                <a:lnTo>
                  <a:pt x="18197" y="0"/>
                </a:lnTo>
                <a:lnTo>
                  <a:pt x="18197" y="479"/>
                </a:lnTo>
                <a:lnTo>
                  <a:pt x="0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B603AB1-6957-482D-8A74-E82314A51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33" y="677548"/>
            <a:ext cx="6005109" cy="97643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cs-CZ" b="1" u="sng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Spojené státy Mexické)</a:t>
            </a:r>
            <a:endParaRPr lang="cs-CZ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3061B504-B8DB-4E52-8833-07F34C47B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129" y="1598211"/>
            <a:ext cx="5941501" cy="4675367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řadíme do Střední Ameriky z důvodu kultury a </a:t>
            </a:r>
            <a:r>
              <a:rPr lang="cs-CZ" sz="2000" dirty="0" err="1"/>
              <a:t>dějiným</a:t>
            </a:r>
            <a:r>
              <a:rPr lang="cs-CZ" sz="2000" dirty="0"/>
              <a:t> souvislostem (kolonizace);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/>
              <a:t>hospodářsky napojeno na USA a KANADU (až 70%), spolek NAFTA</a:t>
            </a:r>
            <a:r>
              <a:rPr lang="cs-CZ" sz="2000" dirty="0"/>
              <a:t> (Severoamerická zóna volného obchodu);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hlavní město </a:t>
            </a:r>
            <a:r>
              <a:rPr lang="cs-CZ" sz="2000" b="1" dirty="0"/>
              <a:t>Ciudad de Mexiko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/>
              <a:t>(20 </a:t>
            </a:r>
            <a:r>
              <a:rPr lang="cs-CZ" sz="2000" dirty="0" err="1"/>
              <a:t>mil.obyvatel</a:t>
            </a:r>
            <a:r>
              <a:rPr lang="cs-CZ" sz="2000" dirty="0"/>
              <a:t>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/>
              <a:t>většina obyvatel žije v náhorních plošinách </a:t>
            </a:r>
            <a:br>
              <a:rPr lang="cs-CZ" sz="2000" b="1" dirty="0"/>
            </a:br>
            <a:r>
              <a:rPr lang="cs-CZ" sz="2000" b="1" dirty="0"/>
              <a:t>(celkem 124 mil), mesticové 60% </a:t>
            </a:r>
            <a:br>
              <a:rPr lang="cs-CZ" sz="2000" b="1" dirty="0"/>
            </a:br>
            <a:r>
              <a:rPr lang="cs-CZ" sz="2000" b="1" dirty="0"/>
              <a:t>(Hispánci, latinas);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/>
              <a:t>federativní prezidenská republika</a:t>
            </a:r>
            <a:r>
              <a:rPr lang="cs-CZ" sz="2000" dirty="0"/>
              <a:t> (prezident, </a:t>
            </a:r>
            <a:br>
              <a:rPr lang="cs-CZ" sz="2000" dirty="0"/>
            </a:br>
            <a:r>
              <a:rPr lang="cs-CZ" sz="2000" dirty="0"/>
              <a:t>kongres, senát), 31 spolkových států;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nerostné suroviny </a:t>
            </a:r>
            <a:r>
              <a:rPr lang="cs-CZ" sz="2000" b="1" dirty="0"/>
              <a:t>zlato a hlavně stříbro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/>
              <a:t>(20% světa), </a:t>
            </a:r>
            <a:r>
              <a:rPr lang="cs-CZ" sz="2000" b="1" dirty="0"/>
              <a:t>plyn a ropa</a:t>
            </a:r>
            <a:r>
              <a:rPr lang="cs-CZ" sz="2000" dirty="0"/>
              <a:t> na východním </a:t>
            </a:r>
            <a:br>
              <a:rPr lang="cs-CZ" sz="2000" dirty="0"/>
            </a:br>
            <a:r>
              <a:rPr lang="cs-CZ" sz="2000" dirty="0"/>
              <a:t>pobřeží (Mexický záliv);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/>
              <a:t>proslulá mexická kuchyně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/>
              <a:t>(tacos, burrito, </a:t>
            </a:r>
            <a:r>
              <a:rPr lang="cs-CZ" sz="2000" dirty="0" err="1"/>
              <a:t>nachos</a:t>
            </a:r>
            <a:r>
              <a:rPr lang="cs-CZ" sz="2000" dirty="0"/>
              <a:t> …)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kaktus (typický pro Mexiko).</a:t>
            </a:r>
          </a:p>
        </p:txBody>
      </p:sp>
      <p:pic>
        <p:nvPicPr>
          <p:cNvPr id="4106" name="Picture 10" descr="vlajka Mexika">
            <a:extLst>
              <a:ext uri="{FF2B5EF4-FFF2-40B4-BE49-F238E27FC236}">
                <a16:creationId xmlns:a16="http://schemas.microsoft.com/office/drawing/2014/main" id="{D42B6FC8-C9FD-48BF-969C-C6B2D48C3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636" y="677547"/>
            <a:ext cx="104775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7515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7271C65-9A86-4992-9AFE-CEC15F18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911" y="867639"/>
            <a:ext cx="3325058" cy="1457002"/>
          </a:xfrm>
        </p:spPr>
        <p:txBody>
          <a:bodyPr anchor="b">
            <a:noAutofit/>
          </a:bodyPr>
          <a:lstStyle/>
          <a:p>
            <a:pPr algn="r"/>
            <a:r>
              <a:rPr lang="cs-CZ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Mexiko a „Trumpova“ zeď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CAFD8A-6C8D-4343-96C2-92DE2116A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304" y="3832532"/>
            <a:ext cx="3058623" cy="266556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sz="1700" b="1" u="sng" dirty="0"/>
              <a:t>Příklady dalších zdí ve světě?</a:t>
            </a:r>
            <a:br>
              <a:rPr lang="cs-CZ" sz="1700" b="1" u="sng" dirty="0"/>
            </a:br>
            <a:br>
              <a:rPr lang="cs-CZ" sz="1700" b="1" dirty="0"/>
            </a:br>
            <a:r>
              <a:rPr lang="cs-CZ" sz="1700" b="1" u="sng" dirty="0"/>
              <a:t>Velká Čínská zeď</a:t>
            </a:r>
            <a:r>
              <a:rPr lang="cs-CZ" sz="1700" dirty="0"/>
              <a:t> … ochrana Číny proti mongolským nájezdům, délka skoro 9 000 km. </a:t>
            </a:r>
          </a:p>
          <a:p>
            <a:pPr marL="0" indent="0">
              <a:buNone/>
            </a:pPr>
            <a:r>
              <a:rPr lang="cs-CZ" sz="1700" b="1" u="sng" dirty="0"/>
              <a:t>Berlínská zeď</a:t>
            </a:r>
            <a:r>
              <a:rPr lang="cs-CZ" sz="1700" dirty="0"/>
              <a:t> … symbol studené války, a železné opony, rozdělení východního a západního Berlína, Evropy … délka 165 km z toho 45 uvnitř města.</a:t>
            </a:r>
          </a:p>
          <a:p>
            <a:endParaRPr lang="cs-CZ" sz="1700" dirty="0"/>
          </a:p>
        </p:txBody>
      </p:sp>
      <p:pic>
        <p:nvPicPr>
          <p:cNvPr id="5" name="Obrázek 4" descr="VÃ½sledek obrÃ¡zku pro mexiko zed">
            <a:extLst>
              <a:ext uri="{FF2B5EF4-FFF2-40B4-BE49-F238E27FC236}">
                <a16:creationId xmlns:a16="http://schemas.microsoft.com/office/drawing/2014/main" id="{BDBCC1A4-5184-451A-8F0B-85766B5E5EE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3" r="2" b="16807"/>
          <a:stretch/>
        </p:blipFill>
        <p:spPr bwMode="auto">
          <a:xfrm>
            <a:off x="5535851" y="4385040"/>
            <a:ext cx="5759354" cy="2357769"/>
          </a:xfrm>
          <a:prstGeom prst="rect">
            <a:avLst/>
          </a:prstGeom>
          <a:noFill/>
        </p:spPr>
      </p:pic>
      <p:pic>
        <p:nvPicPr>
          <p:cNvPr id="4" name="Obrázek 3" descr="VÃ½sledek obrÃ¡zku pro mexiko zed">
            <a:extLst>
              <a:ext uri="{FF2B5EF4-FFF2-40B4-BE49-F238E27FC236}">
                <a16:creationId xmlns:a16="http://schemas.microsoft.com/office/drawing/2014/main" id="{FBB2F84A-536F-4326-9C70-FAF1D317E9D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" r="-2" b="-965"/>
          <a:stretch/>
        </p:blipFill>
        <p:spPr bwMode="auto">
          <a:xfrm>
            <a:off x="4639056" y="0"/>
            <a:ext cx="7552944" cy="4269850"/>
          </a:xfrm>
          <a:prstGeom prst="rect">
            <a:avLst/>
          </a:prstGeom>
          <a:noFill/>
        </p:spPr>
      </p:pic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3A858838-8561-4C0E-92E5-5BE87EEF4F08}"/>
              </a:ext>
            </a:extLst>
          </p:cNvPr>
          <p:cNvSpPr txBox="1">
            <a:spLocks/>
          </p:cNvSpPr>
          <p:nvPr/>
        </p:nvSpPr>
        <p:spPr>
          <a:xfrm>
            <a:off x="1316346" y="2428990"/>
            <a:ext cx="3058623" cy="9680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cs-CZ" sz="1700" b="1" dirty="0"/>
              <a:t>Zeď mezi USA a Mexikem, která se začala stavět v 90.letech, přezdívaná Trumpova, protože spojena s nástupem Trumpa k moci. </a:t>
            </a:r>
            <a:endParaRPr lang="cs-CZ" sz="1700" dirty="0"/>
          </a:p>
          <a:p>
            <a:pPr algn="r"/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423585057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1322</Words>
  <Application>Microsoft Office PowerPoint</Application>
  <PresentationFormat>Širokoúhlá obrazovka</PresentationFormat>
  <Paragraphs>117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Motiv Office</vt:lpstr>
      <vt:lpstr>Střední Amerika</vt:lpstr>
      <vt:lpstr>Regiony Ameriky</vt:lpstr>
      <vt:lpstr>Pevninská Střední Amerika</vt:lpstr>
      <vt:lpstr>Obyvatelstvo  Střední Ameriky </vt:lpstr>
      <vt:lpstr>Bohatý sever </vt:lpstr>
      <vt:lpstr>Chudý jih</vt:lpstr>
      <vt:lpstr>Nerostné suroviny  Ameriky</vt:lpstr>
      <vt:lpstr>Spojené státy Mexické)</vt:lpstr>
      <vt:lpstr>Mexiko a „Trumpova“ zeď</vt:lpstr>
      <vt:lpstr>Z HISTORIE MEXIKA /předkolumbovská éra/</vt:lpstr>
      <vt:lpstr>JÍDLO V MEXIKU  (dědictví UNESCO) Jídla s typickým kořením a přísadami … fazole, kukuřice, chilli papričky … dále zelenina, rajče, tykve … kakao </vt:lpstr>
      <vt:lpstr>Kultura Mexiko</vt:lpstr>
      <vt:lpstr>Panama a Panamský průplav </vt:lpstr>
      <vt:lpstr>Suezský průplav Afrika/Egypt</vt:lpstr>
      <vt:lpstr>Ostrovní Střední Ameriky Karibské moře</vt:lpstr>
      <vt:lpstr>KUBA největší ostrov  Střední Ameriky</vt:lpstr>
      <vt:lpstr>Guantanámo</vt:lpstr>
      <vt:lpstr>Rum alkoholický nápoj vyrobený z cukrové třtiny originál</vt:lpstr>
      <vt:lpstr>Jamajka hlavní město Kingston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Střední Amerika</dc:title>
  <dc:creator>petr coufal</dc:creator>
  <cp:lastModifiedBy>petr coufal</cp:lastModifiedBy>
  <cp:revision>2</cp:revision>
  <dcterms:created xsi:type="dcterms:W3CDTF">2020-03-23T21:03:51Z</dcterms:created>
  <dcterms:modified xsi:type="dcterms:W3CDTF">2020-03-23T21:25:21Z</dcterms:modified>
</cp:coreProperties>
</file>