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79" r:id="rId13"/>
    <p:sldId id="284" r:id="rId14"/>
    <p:sldId id="282" r:id="rId15"/>
    <p:sldId id="28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310E-DA81-481F-8A9B-8E858D5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98721-8754-4FF3-9809-0888CBF3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8E32B-B04A-4A15-9084-2D02CF5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9A360-8465-46D5-894C-2741656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C4CD10-A3EB-47DF-964E-354CB5F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982F-4818-45E3-8689-BF5271B6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1498D-00E3-401F-8D38-6F954D97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DBFA-2E64-486F-9A02-E1D8CB0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FDD8A9-007E-4854-A821-875C2DE3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C37A7-051B-4D7E-917B-C6EC7F0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1BC6A9-C113-4FDE-A11F-C3E28BE0F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677B7-EB58-4B03-BCEA-7285DE68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C1699-5F7D-4BD9-84B4-226CAFF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FC5A3-4215-42DA-A319-2F56968C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FEC42-5B57-4EC5-A3E8-C579EC6C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1B8A0-1098-4955-9817-8D9302A6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499D3-04B5-41E9-85DD-484945D1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AA3C-FEBE-41EF-A86F-BA5B2ED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27D86-2412-4D95-AD7D-46C754E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CDC6D-E25B-4B24-A152-8939A322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FBDA-550B-4A1E-8C7D-DB4C9547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63206-26CE-4C12-9DFC-8E1A7241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40D26-D797-40BC-BDC6-5F981B2D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8AAD2-E16C-478D-9250-C6B1A4A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DFEB3-55CF-4786-BEDC-D5E1F5F4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1DE9-552D-4EC2-BD84-DCCE44E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3EC15-55F9-4C1E-B92E-BE90C27B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B0A6A-C54E-4B72-9CE0-A7F8A9CC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D61F1-CC8E-4B11-BCB1-3B35FBBE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D91F52-7499-475D-8B4E-C2159E92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EA3F47-0F10-4151-86A6-918AE9F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4CAD-0DC8-45DB-A5D1-E1950FB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2C4F2-C02C-4CEA-AD6D-A7D73777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CA8982-CF9A-43FD-A7BA-427B5932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A53EEA-97E1-4EE4-93FD-A889371C6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750D87-D918-41FD-840A-D2BFBB0A7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186298-914D-4A5A-8984-ACA0B1CB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543639-C6A2-4D89-9339-A5CF633D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E50E7C-9C28-4D85-8F71-CF36B98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CFCA-AF51-4D46-AAEE-C9F6681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22E02-4DA7-449C-8F42-05920EF1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1AD7EE-A666-4F16-8B17-280F6DF0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6132C-AD2A-40CC-93AD-0CDDA09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74C2AD-8D1D-4A28-9954-0F07C02A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BF6337-2751-4909-881D-9792AF56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E4F085-44BF-45FE-A9AC-DAB81837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6982B-1EDB-4B3B-B111-BFA338BC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CC49A-4B44-4FF1-B0B7-7EB0BE7D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125A1F-06F8-453C-BB56-D0CD9CA7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ED980-1B55-4555-923F-F720B79F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B8A973-996F-4F12-A2F4-2B651EE4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33DFF6-194E-4D91-9E8C-78D0059C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97308-BFA6-428A-853F-94F94D94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601971-C2ED-49DF-8D20-077119A86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E56FDF-90F1-4175-AFFB-4CC0C682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A37BD4-60A7-49E8-9050-55779F8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99868-3903-48BF-BA2D-D3F89AFF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C1CB75-0F62-45C9-8963-CCA6BA0D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5EEF74-4CDF-43FE-A88E-22AE3920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35327B-BF8F-42F5-86A3-3581980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60AE52-5CE3-4ACB-97E3-9C0C4D80D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5B26-517F-4F6A-AF57-A435E29D6BD4}" type="datetimeFigureOut">
              <a:rPr lang="cs-CZ" smtClean="0"/>
              <a:t>18.08.2020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4F00E-3467-4DA0-919E-E64AF4B22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6C2D5-36F7-4460-8CC0-B1122887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8GYNbY0XM?feature=oembed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s://www.youtube.com/results?search_query=aralsk%C3%A9+jezero" TargetMode="External"/><Relationship Id="rId4" Type="http://schemas.openxmlformats.org/officeDocument/2006/relationships/hyperlink" Target="https://www.stoplusjednicka.cz/znovuzrozeni-aralskeho-more-podari-se-zvratit-katastrofu-zpusobenou-cloveke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ranssibi%C5%99sk%C3%A1_magistr%C3%A1la#/media/File:Trans_siberian_railroad_large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berianblog.wordpress.com/2013/11/25/bajkal-jezero-mnoha-tva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B983F-AA2A-4570-B38B-5EBA6A1A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414635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Severní Asie 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(bývalý </a:t>
            </a:r>
            <a:b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Sovětský svaz)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B199E1-5058-4BA0-A829-F92C0582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Sibiř</a:t>
            </a:r>
          </a:p>
          <a:p>
            <a:pPr algn="l"/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Střední Asie</a:t>
            </a:r>
          </a:p>
          <a:p>
            <a:pPr algn="l"/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Zakavkazsko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usko - krásná i krutá Sibiř | Agentura Pohodáři - Cestovatelské pořady">
            <a:extLst>
              <a:ext uri="{FF2B5EF4-FFF2-40B4-BE49-F238E27FC236}">
                <a16:creationId xmlns:a16="http://schemas.microsoft.com/office/drawing/2014/main" id="{14AD5066-EE70-4AFB-BAB4-7A7BF640B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1055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8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33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8F8C05-8027-4C34-8F9B-2DDDD1CD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Sovětský svaz</a:t>
            </a:r>
          </a:p>
        </p:txBody>
      </p:sp>
      <p:pic>
        <p:nvPicPr>
          <p:cNvPr id="1049" name="Picture 25" descr="Související obrázek">
            <a:extLst>
              <a:ext uri="{FF2B5EF4-FFF2-40B4-BE49-F238E27FC236}">
                <a16:creationId xmlns:a16="http://schemas.microsoft.com/office/drawing/2014/main" id="{1D7059F5-BAFB-42F0-8B50-5FE225AF8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-3" b="-3"/>
          <a:stretch/>
        </p:blipFill>
        <p:spPr bwMode="auto">
          <a:xfrm>
            <a:off x="35362" y="2187076"/>
            <a:ext cx="7732121" cy="43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51777-5EC3-442D-B522-23043DA1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827" y="684258"/>
            <a:ext cx="3766917" cy="5850546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Svaz sovětských socialistických republik</a:t>
            </a:r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zkráceně SSSR;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eurasijský stát se socialistickým zřízením</a:t>
            </a:r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existoval v rozmezí let 1922 až 1991;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republik </a:t>
            </a:r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(původně 4);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časových pásem;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Mnohonárodnostní stát;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Ruština, Lenin, Stalin …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Říjnová revoluce 1917;</a:t>
            </a:r>
          </a:p>
          <a:p>
            <a:r>
              <a:rPr lang="cs-CZ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Vítezství ve 2. světové válce, východní blok, Varšavská smlouva, RVHP.</a:t>
            </a:r>
          </a:p>
        </p:txBody>
      </p:sp>
    </p:spTree>
    <p:extLst>
      <p:ext uri="{BB962C8B-B14F-4D97-AF65-F5344CB8AC3E}">
        <p14:creationId xmlns:p14="http://schemas.microsoft.com/office/powerpoint/2010/main" val="191882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246A6-44D3-4C90-A3E5-C818E355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911680"/>
            <a:ext cx="2896499" cy="2452687"/>
          </a:xfrm>
        </p:spPr>
        <p:txBody>
          <a:bodyPr anchor="ctr">
            <a:normAutofit/>
          </a:bodyPr>
          <a:lstStyle/>
          <a:p>
            <a:pPr algn="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Hedvábná stezka</a:t>
            </a:r>
          </a:p>
        </p:txBody>
      </p:sp>
      <p:pic>
        <p:nvPicPr>
          <p:cNvPr id="6148" name="Picture 4" descr="Po Hedvábné stezce se šířily infekční nemoci. Dokazují to lidské ...">
            <a:extLst>
              <a:ext uri="{FF2B5EF4-FFF2-40B4-BE49-F238E27FC236}">
                <a16:creationId xmlns:a16="http://schemas.microsoft.com/office/drawing/2014/main" id="{1F69C760-9D13-4CB5-B367-64C15DE6E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1897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B22A7-2805-4528-AF02-FF4F1095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8" y="3710613"/>
            <a:ext cx="8210789" cy="3024484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Starověká trasa vedoucí z východní Asie, přes střední Asii do Středomoří;</a:t>
            </a:r>
          </a:p>
          <a:p>
            <a:r>
              <a:rPr lang="cs-CZ" sz="2000" dirty="0"/>
              <a:t>Celková délka po souši a po moři asi 8 000 km;</a:t>
            </a:r>
          </a:p>
          <a:p>
            <a:r>
              <a:rPr lang="cs-CZ" sz="2000" dirty="0"/>
              <a:t>Nejbližším obchodním partnerem Číny byla severní Mezopotámie (dnešní Irán). Hedvábná stezka neexistovala pouze jedna jediná. Jednalo se o mnoho cest skrz Asii;</a:t>
            </a:r>
          </a:p>
          <a:p>
            <a:r>
              <a:rPr lang="cs-CZ" sz="2000" dirty="0"/>
              <a:t>Největší přínos Hedvábné stezky byl ve vzájemném sdílení kultury, umění, náboženství, filozofie, technologií, jazyků, vědy, architektury apod.</a:t>
            </a:r>
          </a:p>
        </p:txBody>
      </p:sp>
    </p:spTree>
    <p:extLst>
      <p:ext uri="{BB962C8B-B14F-4D97-AF65-F5344CB8AC3E}">
        <p14:creationId xmlns:p14="http://schemas.microsoft.com/office/powerpoint/2010/main" val="284647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503371-C98B-4B21-ADC1-ED39387A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425" y="560439"/>
            <a:ext cx="4984665" cy="951647"/>
          </a:xfrm>
        </p:spPr>
        <p:txBody>
          <a:bodyPr anchor="b"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Kazachstán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CD8F44-97C4-461A-B628-BB9B3CCA8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20" y="-1"/>
            <a:ext cx="4917198" cy="29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CF03BDF-BAB0-4895-98AF-E26EE081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79264" y="-929399"/>
            <a:ext cx="2408650" cy="4367176"/>
            <a:chOff x="6833344" y="1502572"/>
            <a:chExt cx="2408650" cy="434374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598CC8A-F5E2-4B20-8E5A-5C9F77B0E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 flipH="1">
              <a:off x="4661474" y="3674442"/>
              <a:ext cx="434374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56EFDDC-4D10-40E2-B179-928889F8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>
              <a:off x="8039282" y="308817"/>
              <a:ext cx="0" cy="2405424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95425" y="1512087"/>
            <a:ext cx="579657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Bajkonur je stále kosmickou jedničkou, čeká ho však řada změn - Euro.cz">
            <a:extLst>
              <a:ext uri="{FF2B5EF4-FFF2-40B4-BE49-F238E27FC236}">
                <a16:creationId xmlns:a16="http://schemas.microsoft.com/office/drawing/2014/main" id="{DB274C51-D2B4-4BB3-A01B-6DBA3E61B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/>
          <a:stretch/>
        </p:blipFill>
        <p:spPr bwMode="auto">
          <a:xfrm>
            <a:off x="20" y="3325517"/>
            <a:ext cx="5517385" cy="35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48716-8C55-48AE-A11F-1C03CB01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425" y="1615886"/>
            <a:ext cx="5517385" cy="2289098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Největší stát regionu;</a:t>
            </a:r>
          </a:p>
          <a:p>
            <a:r>
              <a:rPr lang="cs-CZ" sz="2000" dirty="0">
                <a:solidFill>
                  <a:schemeClr val="bg1"/>
                </a:solidFill>
              </a:rPr>
              <a:t>Ruština jeden z úředních jazyků, islám, obyvatelé místní národy (Kazaši), ale vysoký podíl Rusů;</a:t>
            </a:r>
          </a:p>
          <a:p>
            <a:r>
              <a:rPr lang="cs-CZ" sz="2000" dirty="0">
                <a:solidFill>
                  <a:schemeClr val="bg1"/>
                </a:solidFill>
              </a:rPr>
              <a:t>Nerostné suroviny (ropa, uhlí, zemní plyn a zlato), v těžbě uranu na prvním místě (vedle Kanady);</a:t>
            </a:r>
          </a:p>
          <a:p>
            <a:r>
              <a:rPr lang="cs-CZ" sz="2000" dirty="0">
                <a:solidFill>
                  <a:schemeClr val="bg1"/>
                </a:solidFill>
              </a:rPr>
              <a:t>Obilí, bavlna, ovce … stepi, které nazýváme celiny;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3852756"/>
            <a:ext cx="4913995" cy="3005244"/>
            <a:chOff x="6836570" y="1502570"/>
            <a:chExt cx="4913995" cy="300524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42352" y="1502573"/>
              <a:ext cx="0" cy="300524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6" name="Picture 6">
            <a:extLst>
              <a:ext uri="{FF2B5EF4-FFF2-40B4-BE49-F238E27FC236}">
                <a16:creationId xmlns:a16="http://schemas.microsoft.com/office/drawing/2014/main" id="{1FFB904D-29D7-45E5-8593-D4F4BD408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13346"/>
          <a:stretch/>
        </p:blipFill>
        <p:spPr bwMode="auto">
          <a:xfrm>
            <a:off x="6027179" y="4150772"/>
            <a:ext cx="6164819" cy="2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39805232-5777-4A85-942E-6BB80CF2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73977" y="4853728"/>
            <a:ext cx="4800563" cy="2004272"/>
            <a:chOff x="6836571" y="1502570"/>
            <a:chExt cx="4800563" cy="200427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2826189-C92E-4884-BA98-A2156BB5B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7848" y="1502574"/>
              <a:ext cx="0" cy="2004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9EC6AF7-21E3-4FF6-A839-F8004D2D7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1" y="1502570"/>
              <a:ext cx="48005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EE22AFA-F667-4038-AD0E-175999296137}"/>
              </a:ext>
            </a:extLst>
          </p:cNvPr>
          <p:cNvSpPr txBox="1"/>
          <p:nvPr/>
        </p:nvSpPr>
        <p:spPr>
          <a:xfrm>
            <a:off x="3924554" y="2391103"/>
            <a:ext cx="8672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celina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299012-B360-48F6-B4C0-667858B24A50}"/>
              </a:ext>
            </a:extLst>
          </p:cNvPr>
          <p:cNvSpPr txBox="1"/>
          <p:nvPr/>
        </p:nvSpPr>
        <p:spPr>
          <a:xfrm>
            <a:off x="3361376" y="6289906"/>
            <a:ext cx="142656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Bajkonur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9876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FF122CF-7566-4B20-B337-DDD538ABD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19624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4D06A7-85C3-4149-B989-774D4934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Aralské jezero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9D63F-24F3-4C2B-9659-05A51645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60263"/>
            <a:ext cx="4918034" cy="2302819"/>
          </a:xfrm>
        </p:spPr>
        <p:txBody>
          <a:bodyPr>
            <a:noAutofit/>
          </a:bodyPr>
          <a:lstStyle/>
          <a:p>
            <a:r>
              <a:rPr lang="cs-CZ" sz="2400" dirty="0"/>
              <a:t>Vysychající bezodtoké slané jezero;</a:t>
            </a:r>
          </a:p>
          <a:p>
            <a:r>
              <a:rPr lang="cs-CZ" sz="2400" dirty="0"/>
              <a:t>Živý důkaz neuvážené činnosti člověka na přírodu (nadměrné zavlažování);</a:t>
            </a:r>
          </a:p>
          <a:p>
            <a:r>
              <a:rPr lang="cs-CZ" sz="2400" dirty="0"/>
              <a:t>Ztráta 80</a:t>
            </a:r>
            <a:r>
              <a:rPr lang="en-US" sz="2400" dirty="0"/>
              <a:t> % </a:t>
            </a:r>
            <a:r>
              <a:rPr lang="cs-CZ" sz="2400" dirty="0"/>
              <a:t>vody a asi 2/3 plochy;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5904BA8-C7F5-4968-93C5-3C09D0327649}"/>
              </a:ext>
            </a:extLst>
          </p:cNvPr>
          <p:cNvSpPr txBox="1">
            <a:spLocks/>
          </p:cNvSpPr>
          <p:nvPr/>
        </p:nvSpPr>
        <p:spPr>
          <a:xfrm>
            <a:off x="804672" y="3613231"/>
            <a:ext cx="3941499" cy="124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Na vyschlém dni se hromadí pesticidy ze zemědělství devastující okolní přírodu.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CE69D2D-42C6-45A6-8D03-020E1B0269DB}"/>
              </a:ext>
            </a:extLst>
          </p:cNvPr>
          <p:cNvSpPr txBox="1"/>
          <p:nvPr/>
        </p:nvSpPr>
        <p:spPr>
          <a:xfrm>
            <a:off x="9187740" y="365125"/>
            <a:ext cx="3112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hlinkClick r:id="rId5"/>
              </a:rPr>
              <a:t>Aralkum – nejmladší poušť světa /dokument CZ/</a:t>
            </a:r>
            <a:endParaRPr lang="cs-CZ" dirty="0"/>
          </a:p>
        </p:txBody>
      </p:sp>
      <p:pic>
        <p:nvPicPr>
          <p:cNvPr id="5" name="Online médium 4" title="..Aralkum - nejmladší poušť světa.. - Dokument CZ HD">
            <a:hlinkClick r:id="" action="ppaction://media"/>
            <a:extLst>
              <a:ext uri="{FF2B5EF4-FFF2-40B4-BE49-F238E27FC236}">
                <a16:creationId xmlns:a16="http://schemas.microsoft.com/office/drawing/2014/main" id="{1CAFB04F-E969-47B8-BB17-146C3C9822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9973" y="5028654"/>
            <a:ext cx="2603060" cy="14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C32894C-8F43-4CCF-A84F-5DB607DAE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r="6070" b="-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Freeform: Shape 7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49" name="Freeform: Shape 7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B1CC84-3C01-429E-9F9E-7F4FD551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05" y="277509"/>
            <a:ext cx="5647057" cy="1050949"/>
          </a:xfrm>
        </p:spPr>
        <p:txBody>
          <a:bodyPr>
            <a:noAutofit/>
          </a:bodyPr>
          <a:lstStyle/>
          <a:p>
            <a:r>
              <a:rPr lang="cs-CZ" sz="3900" b="1" dirty="0">
                <a:latin typeface="Arial" panose="020B0604020202020204" pitchFamily="34" charset="0"/>
                <a:cs typeface="Arial" panose="020B0604020202020204" pitchFamily="34" charset="0"/>
              </a:rPr>
              <a:t>Zakavkazsko (Kavkaz)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2FF33-6F96-4895-B0D3-27C25295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05" y="1188600"/>
            <a:ext cx="5405351" cy="5391891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převládá hornatá krajina </a:t>
            </a:r>
            <a:r>
              <a:rPr lang="cs-CZ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Velký a Malý Kavkaz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údolí vlhké subtropické, v horách suché a chladné;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obyvatelé místní národy europoidní, významný podíl Rusů, závislost ekonomická na Rusku, nízká urbanizace;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Ázerbájdžán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velké zásoby ropy (Kaspické moře), hlavní město Baku;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Gruzie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gruzínské víno, koňak, čaj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(válka s Ruskem o Jižní Osetii);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Arménie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víno, koňak … spory s muslimským Tureckem, vyvražďování (genocida),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mil. Arménů žije ve světě;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Arménie, Gruzie … křesťanství, jedno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nejstarších na světě;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 Ararat v Arménii (Noemova Archa).</a:t>
            </a:r>
          </a:p>
          <a:p>
            <a:pPr marL="0" indent="0">
              <a:buNone/>
            </a:pPr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313488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ýsledek obrázku pro kavkaz">
            <a:extLst>
              <a:ext uri="{FF2B5EF4-FFF2-40B4-BE49-F238E27FC236}">
                <a16:creationId xmlns:a16="http://schemas.microsoft.com/office/drawing/2014/main" id="{D99EAB49-39C3-406A-971C-8A965FEAC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r="-3" b="2996"/>
          <a:stretch/>
        </p:blipFill>
        <p:spPr bwMode="auto">
          <a:xfrm>
            <a:off x="5545323" y="10"/>
            <a:ext cx="6646675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ýsledek obrázku pro kavkaz">
            <a:extLst>
              <a:ext uri="{FF2B5EF4-FFF2-40B4-BE49-F238E27FC236}">
                <a16:creationId xmlns:a16="http://schemas.microsoft.com/office/drawing/2014/main" id="{FE7CE1AC-09ED-4F87-97F3-E1CA37672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8311"/>
          <a:stretch/>
        </p:blipFill>
        <p:spPr bwMode="auto">
          <a:xfrm>
            <a:off x="6672064" y="2286000"/>
            <a:ext cx="5519934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kavkaz">
            <a:extLst>
              <a:ext uri="{FF2B5EF4-FFF2-40B4-BE49-F238E27FC236}">
                <a16:creationId xmlns:a16="http://schemas.microsoft.com/office/drawing/2014/main" id="{7B13AE43-7239-4118-A94E-9CC5EE87D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6974"/>
          <a:stretch/>
        </p:blipFill>
        <p:spPr bwMode="auto">
          <a:xfrm>
            <a:off x="7795667" y="4572000"/>
            <a:ext cx="4396333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7D21E1-3ABA-4AAF-96F3-75501DD0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8" y="403123"/>
            <a:ext cx="4993938" cy="16308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 Evropy - Kavkaz</a:t>
            </a:r>
            <a:b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989D63-5B57-446C-80E5-C57204A3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1628800"/>
            <a:ext cx="7124949" cy="5112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… </a:t>
            </a:r>
            <a:r>
              <a:rPr lang="cs-CZ" sz="2800" b="1" u="sng" dirty="0">
                <a:solidFill>
                  <a:srgbClr val="FF0000"/>
                </a:solidFill>
              </a:rPr>
              <a:t>v užším pojetí Kavkaz</a:t>
            </a:r>
            <a:r>
              <a:rPr lang="cs-CZ" sz="2800" b="1" dirty="0">
                <a:solidFill>
                  <a:srgbClr val="FF0000"/>
                </a:solidFill>
              </a:rPr>
              <a:t> </a:t>
            </a:r>
            <a:r>
              <a:rPr lang="cs-CZ" sz="2800" b="1" dirty="0">
                <a:solidFill>
                  <a:srgbClr val="000000"/>
                </a:solidFill>
              </a:rPr>
              <a:t>je mohutná </a:t>
            </a:r>
            <a:br>
              <a:rPr lang="cs-CZ" sz="2800" b="1" dirty="0">
                <a:solidFill>
                  <a:srgbClr val="000000"/>
                </a:solidFill>
              </a:rPr>
            </a:br>
            <a:r>
              <a:rPr lang="cs-CZ" sz="2800" b="1" dirty="0">
                <a:solidFill>
                  <a:srgbClr val="000000"/>
                </a:solidFill>
              </a:rPr>
              <a:t>horská hradba </a:t>
            </a:r>
            <a:r>
              <a:rPr lang="cs-CZ" sz="2800" dirty="0">
                <a:solidFill>
                  <a:srgbClr val="000000"/>
                </a:solidFill>
              </a:rPr>
              <a:t>v jihozápadní Asii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mezi Černým a Kaspickým mořem,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která měří asi 1 200 km.</a:t>
            </a:r>
            <a:r>
              <a:rPr lang="cs-CZ" sz="2800" b="1" u="sng" dirty="0">
                <a:solidFill>
                  <a:srgbClr val="000000"/>
                </a:solidFill>
              </a:rPr>
              <a:t> 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… </a:t>
            </a:r>
            <a:r>
              <a:rPr lang="cs-CZ" sz="2800" b="1" u="sng" dirty="0">
                <a:solidFill>
                  <a:srgbClr val="FF0000"/>
                </a:solidFill>
              </a:rPr>
              <a:t>v širším pojetí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>
                <a:solidFill>
                  <a:srgbClr val="FF0000"/>
                </a:solidFill>
              </a:rPr>
              <a:t>Kavkazský region</a:t>
            </a:r>
            <a:r>
              <a:rPr lang="cs-CZ" sz="2800" b="1" dirty="0">
                <a:solidFill>
                  <a:srgbClr val="FF0000"/>
                </a:solidFill>
              </a:rPr>
              <a:t> </a:t>
            </a:r>
            <a:r>
              <a:rPr lang="cs-CZ" sz="2800" b="1" dirty="0">
                <a:solidFill>
                  <a:srgbClr val="000000"/>
                </a:solidFill>
              </a:rPr>
              <a:t>pak označení pro celou okolní oblast </a:t>
            </a:r>
            <a:r>
              <a:rPr lang="cs-CZ" sz="2800" dirty="0">
                <a:solidFill>
                  <a:srgbClr val="000000"/>
                </a:solidFill>
              </a:rPr>
              <a:t>mezi Černým a Kaspickým mořem, zahrnující </a:t>
            </a:r>
            <a:r>
              <a:rPr lang="cs-CZ" sz="2800" b="1" dirty="0">
                <a:solidFill>
                  <a:srgbClr val="000000"/>
                </a:solidFill>
              </a:rPr>
              <a:t>Gruzii, Arménii, Ázerbájdžán,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cs-CZ" sz="2800" b="1" dirty="0">
                <a:solidFill>
                  <a:srgbClr val="000000"/>
                </a:solidFill>
              </a:rPr>
              <a:t>Čečensko </a:t>
            </a:r>
            <a:r>
              <a:rPr lang="cs-CZ" sz="2800" dirty="0">
                <a:solidFill>
                  <a:srgbClr val="000000"/>
                </a:solidFill>
              </a:rPr>
              <a:t>a nejjižnější část Ruska. Také se sem dá zahrnout území </a:t>
            </a:r>
            <a:r>
              <a:rPr lang="cs-CZ" sz="2800" b="1" dirty="0">
                <a:solidFill>
                  <a:srgbClr val="000000"/>
                </a:solidFill>
              </a:rPr>
              <a:t>Jižní </a:t>
            </a:r>
            <a:r>
              <a:rPr lang="cs-CZ" sz="2800" b="1" dirty="0" err="1">
                <a:solidFill>
                  <a:srgbClr val="000000"/>
                </a:solidFill>
              </a:rPr>
              <a:t>Osetie</a:t>
            </a:r>
            <a:r>
              <a:rPr lang="cs-CZ" sz="2800" dirty="0">
                <a:solidFill>
                  <a:srgbClr val="000000"/>
                </a:solidFill>
              </a:rPr>
              <a:t>, či případně </a:t>
            </a:r>
            <a:r>
              <a:rPr lang="cs-CZ" sz="2800" b="1" dirty="0">
                <a:solidFill>
                  <a:srgbClr val="000000"/>
                </a:solidFill>
              </a:rPr>
              <a:t>Abcházie</a:t>
            </a:r>
            <a:r>
              <a:rPr lang="cs-CZ" sz="2800" dirty="0">
                <a:solidFill>
                  <a:srgbClr val="000000"/>
                </a:solidFill>
              </a:rPr>
              <a:t>. </a:t>
            </a:r>
            <a:r>
              <a:rPr lang="cs-CZ" sz="2800" b="1" dirty="0">
                <a:solidFill>
                  <a:schemeClr val="accent1"/>
                </a:solidFill>
              </a:rPr>
              <a:t>Tento region patří jazykově 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chemeClr val="accent1"/>
                </a:solidFill>
              </a:rPr>
              <a:t>a kulturně k nejpestřejším na světě.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D539B6FE-B321-4F84-98C6-26E54B365A71}"/>
              </a:ext>
            </a:extLst>
          </p:cNvPr>
          <p:cNvSpPr txBox="1">
            <a:spLocks/>
          </p:cNvSpPr>
          <p:nvPr/>
        </p:nvSpPr>
        <p:spPr>
          <a:xfrm>
            <a:off x="839788" y="3187824"/>
            <a:ext cx="3932237" cy="290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2C59DFD-E88E-412C-ACDF-F711B603C6BB}"/>
              </a:ext>
            </a:extLst>
          </p:cNvPr>
          <p:cNvSpPr txBox="1"/>
          <p:nvPr/>
        </p:nvSpPr>
        <p:spPr>
          <a:xfrm>
            <a:off x="10442795" y="3755027"/>
            <a:ext cx="16561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Nejvyšší hora Elbrus 5642 m</a:t>
            </a:r>
          </a:p>
        </p:txBody>
      </p:sp>
    </p:spTree>
    <p:extLst>
      <p:ext uri="{BB962C8B-B14F-4D97-AF65-F5344CB8AC3E}">
        <p14:creationId xmlns:p14="http://schemas.microsoft.com/office/powerpoint/2010/main" val="4462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D2102B-F68B-4BE5-B646-C3471666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374668"/>
            <a:ext cx="3512896" cy="1091108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Regiony Asie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Geografické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F536-877F-4626-87DE-60789FD6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737160"/>
            <a:ext cx="3512896" cy="474617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Severní Asie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(Rusko – Sibiř)</a:t>
            </a:r>
          </a:p>
          <a:p>
            <a:pPr marL="342900" indent="-342900">
              <a:buAutoNum type="arabicPeriod"/>
            </a:pPr>
            <a:r>
              <a:rPr lang="cs-CZ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Asie </a:t>
            </a:r>
            <a:r>
              <a:rPr lang="cs-CZ" sz="2200" dirty="0"/>
              <a:t>(Kazachstán a okolí) 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Arabský pol.)</a:t>
            </a:r>
            <a:r>
              <a:rPr lang="ru-RU" sz="2200" dirty="0"/>
              <a:t> </a:t>
            </a:r>
            <a:endParaRPr lang="cs-CZ" sz="2200" dirty="0"/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Jižní Asie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(Indie a Pákistán)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Dálný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Čína)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  <a:r>
              <a:rPr lang="cs-CZ" sz="2200" b="1" u="sng" dirty="0"/>
              <a:t> </a:t>
            </a:r>
            <a:r>
              <a:rPr lang="cs-CZ" sz="2200" dirty="0"/>
              <a:t>(Thajsko, Indonésie)</a:t>
            </a:r>
          </a:p>
        </p:txBody>
      </p:sp>
      <p:pic>
        <p:nvPicPr>
          <p:cNvPr id="10" name="Obrázek 9" descr="VÃ½sledek obrÃ¡zku pro jihozÃ¡padnÃ­ asie">
            <a:extLst>
              <a:ext uri="{FF2B5EF4-FFF2-40B4-BE49-F238E27FC236}">
                <a16:creationId xmlns:a16="http://schemas.microsoft.com/office/drawing/2014/main" id="{1BDC0774-94C0-4638-B64D-19F685945E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54" y="993913"/>
            <a:ext cx="6822219" cy="499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7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">
            <a:extLst>
              <a:ext uri="{FF2B5EF4-FFF2-40B4-BE49-F238E27FC236}">
                <a16:creationId xmlns:a16="http://schemas.microsoft.com/office/drawing/2014/main" id="{77670955-24C7-4911-B56F-20533421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2" y="2373413"/>
            <a:ext cx="7219820" cy="40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A191A3-127B-4C5C-814F-EA9EFEE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405" y="502608"/>
            <a:ext cx="4494197" cy="2365783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Severní Asie /SIBIŘ/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asijská část Ruské federace, pojem se samostatně v podstatě nepoužívá, označujeme vše jako SIBIŘ /vše od Uralských hor až k poloostrovu Čukotka/.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591A494-BCF1-48EA-BF08-86B8918203BC}"/>
              </a:ext>
            </a:extLst>
          </p:cNvPr>
          <p:cNvSpPr txBox="1">
            <a:spLocks/>
          </p:cNvSpPr>
          <p:nvPr/>
        </p:nvSpPr>
        <p:spPr>
          <a:xfrm>
            <a:off x="296548" y="462116"/>
            <a:ext cx="4816225" cy="611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nízké teploty až – 60</a:t>
            </a:r>
            <a:r>
              <a:rPr lang="cs-CZ" sz="20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trvale zmrzlá půda /permafrost/;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létě až 20</a:t>
            </a:r>
            <a:r>
              <a:rPr lang="cs-CZ" sz="2000" baseline="30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jen 2 měsíce, bažiny, komáři; </a:t>
            </a:r>
            <a:endParaRPr lang="cs-CZ" sz="20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transsibiřská magistrála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protíná Sibiř /železnice mezi Moskvou a Vladivostokem/;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 řeky </a:t>
            </a: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Ob, Jenisej, Lena a Amur (sibiřské veletoky);</a:t>
            </a:r>
            <a:endParaRPr lang="cs-CZ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nejstarší a nejhlubší jezero Bajkal /viz dále/;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nerostné suroviny</a:t>
            </a:r>
            <a:r>
              <a:rPr lang="cs-CZ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ropa, plyn, zlato </a:t>
            </a:r>
            <a:br>
              <a:rPr lang="en-US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/ropovod Družba/;</a:t>
            </a:r>
            <a:endParaRPr lang="cs-CZ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těžba dřeva, lov ryb, málo obyvatel …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území roviny /tajga, tundra, mokřady, západosibiřská rovina/;</a:t>
            </a:r>
            <a:endParaRPr lang="cs-CZ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koncentračních pracovních táborů „Gulagů“;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nalezení v ledu mamutů;</a:t>
            </a:r>
            <a:endParaRPr lang="cs-CZ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5748EB7-ED2C-496E-91CA-097DDB88A25D}"/>
              </a:ext>
            </a:extLst>
          </p:cNvPr>
          <p:cNvSpPr txBox="1"/>
          <p:nvPr/>
        </p:nvSpPr>
        <p:spPr>
          <a:xfrm>
            <a:off x="9730602" y="0"/>
            <a:ext cx="246139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Obyvatelstvo</a:t>
            </a:r>
          </a:p>
          <a:p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obyvatelé přistěhovalci Rusové, Ukrajinci a pak místní národy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Jakuté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Burjaté, Čukčové, Eskymáci, Aleuti …</a:t>
            </a:r>
            <a:endParaRPr lang="cs-CZ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0174-CA29-4ADE-BA16-AB83C249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42" y="418053"/>
            <a:ext cx="4163568" cy="684447"/>
          </a:xfrm>
        </p:spPr>
        <p:txBody>
          <a:bodyPr anchor="t">
            <a:normAutofit fontScale="90000"/>
          </a:bodyPr>
          <a:lstStyle/>
          <a:p>
            <a:r>
              <a:rPr lang="cs-CZ" sz="44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GULAG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66657-8619-4979-8FFF-256AD13E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126" y="2399805"/>
            <a:ext cx="2326949" cy="314225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 Isajevič SOLŽENICYN</a:t>
            </a:r>
            <a:r>
              <a:rPr lang="cs-CZ" sz="2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 o Gulagu,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den Ivana </a:t>
            </a:r>
            <a:r>
              <a:rPr lang="cs-CZ" sz="18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Denisoviča</a:t>
            </a:r>
            <a: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Souostroví Gulag, vyhnán z Ruska,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 </a:t>
            </a:r>
            <a:b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Nobelova cena za Literaturu</a:t>
            </a:r>
            <a:r>
              <a:rPr lang="en-US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SolÅ¾enicyn vÂ roce 1974">
            <a:extLst>
              <a:ext uri="{FF2B5EF4-FFF2-40B4-BE49-F238E27FC236}">
                <a16:creationId xmlns:a16="http://schemas.microsoft.com/office/drawing/2014/main" id="{FBB6089A-C628-4614-859B-65DDF52542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75" y="1102500"/>
            <a:ext cx="2072640" cy="259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6B4D1F-89BE-4119-A9FC-B57D5C4C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1" y="2751152"/>
            <a:ext cx="5799696" cy="39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8B04DC6-1160-4613-A8B7-9391EDC2111B}"/>
              </a:ext>
            </a:extLst>
          </p:cNvPr>
          <p:cNvSpPr txBox="1">
            <a:spLocks/>
          </p:cNvSpPr>
          <p:nvPr/>
        </p:nvSpPr>
        <p:spPr>
          <a:xfrm>
            <a:off x="570275" y="1049327"/>
            <a:ext cx="5525858" cy="2700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b="1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pracovních a koncentračních táborů </a:t>
            </a:r>
            <a:r>
              <a:rPr lang="cs-CZ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budovaných již Leninem a rozšířených zejména za Stalina;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200" b="1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Oficiálně zrušeno v roce 1960, fungovalo pod jiným názvem až do pádu Sovětského svazu</a:t>
            </a:r>
            <a:r>
              <a:rPr lang="cs-CZ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Nešlo o vyhlazovací, ale o </a:t>
            </a:r>
            <a:r>
              <a:rPr lang="cs-CZ" sz="2200" b="1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otrocké pracovní tábory</a:t>
            </a:r>
            <a:r>
              <a:rPr lang="cs-CZ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nich po tisících umírali lidé (málo jídla, zima, ukrutné pracovní tempo);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7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143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9C408-1100-4666-84CA-43177413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214" y="337407"/>
            <a:ext cx="4802249" cy="768731"/>
          </a:xfrm>
        </p:spPr>
        <p:txBody>
          <a:bodyPr anchor="b">
            <a:normAutofit/>
          </a:bodyPr>
          <a:lstStyle/>
          <a:p>
            <a:r>
              <a:rPr lang="cs-CZ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Jezero Bajkal</a:t>
            </a:r>
            <a:endParaRPr lang="cs-CZ" sz="4000" dirty="0"/>
          </a:p>
        </p:txBody>
      </p:sp>
      <p:pic>
        <p:nvPicPr>
          <p:cNvPr id="7" name="Picture 6" descr="Bajkal – jezero mnoha tváří – Rok na Sibiři">
            <a:extLst>
              <a:ext uri="{FF2B5EF4-FFF2-40B4-BE49-F238E27FC236}">
                <a16:creationId xmlns:a16="http://schemas.microsoft.com/office/drawing/2014/main" id="{BAF69860-1C98-45FA-B075-F6F53C507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73" r="-243" b="-172"/>
          <a:stretch/>
        </p:blipFill>
        <p:spPr bwMode="auto">
          <a:xfrm>
            <a:off x="0" y="-2"/>
            <a:ext cx="3283889" cy="38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F9B7695-834E-4E40-85AE-4F19FD03D8B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r="3699" b="-2"/>
          <a:stretch/>
        </p:blipFill>
        <p:spPr bwMode="auto">
          <a:xfrm>
            <a:off x="3358107" y="10"/>
            <a:ext cx="3015949" cy="2785935"/>
          </a:xfrm>
          <a:prstGeom prst="rect">
            <a:avLst/>
          </a:prstGeom>
          <a:noFill/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151A495-8AD2-491E-A514-2C205047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/>
          <a:stretch/>
        </p:blipFill>
        <p:spPr bwMode="auto">
          <a:xfrm>
            <a:off x="-1" y="3967701"/>
            <a:ext cx="3283888" cy="2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ADAB06-8D8B-4F73-B4B9-FD994EB0EAB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2" r="30251" b="1"/>
          <a:stretch/>
        </p:blipFill>
        <p:spPr bwMode="auto">
          <a:xfrm>
            <a:off x="3357750" y="2878373"/>
            <a:ext cx="3016307" cy="3979628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3BA3C-44E2-4446-B0BC-999E3CA6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214" y="1342912"/>
            <a:ext cx="4611758" cy="524957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buFontTx/>
              <a:buChar char="-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Nejhlubší a nejstarší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jezero na světě, velikost asi jako Belgie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tektonický původ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příkopová propadlina /euroasijské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amurské litosférické desky/;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hluboké až 1642 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zvláštní složení vody, čistá pitá voda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 20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všech světových povrchových zásob sladkých vod;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Tx/>
              <a:buChar char="-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bohatá fauna a flora /většina endemitní/,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tuleň bajkalský, jeseter (až 2 m),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(losos);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Tx/>
              <a:buChar char="-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obyvatelé Burjaté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(mongoloidní), šamanismus, budhismus.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2BE312D-2D10-44EB-8408-BEFEC88EFEC8}"/>
              </a:ext>
            </a:extLst>
          </p:cNvPr>
          <p:cNvSpPr txBox="1"/>
          <p:nvPr/>
        </p:nvSpPr>
        <p:spPr>
          <a:xfrm>
            <a:off x="312839" y="6307790"/>
            <a:ext cx="2377441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tuleň bajkalský /</a:t>
            </a:r>
            <a:r>
              <a:rPr lang="cs-CZ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něrpa</a:t>
            </a:r>
            <a:r>
              <a:rPr lang="cs-CZ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2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8B45C0C-1C22-45E0-96AC-EAFF20BA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1A6B414-1D19-4586-8383-0B3BDE0A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543017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8CE8A1-6ED2-4C3E-AD8D-93940EF3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4714"/>
            <a:ext cx="3090672" cy="164592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Velké sibiřské řeky</a:t>
            </a:r>
            <a:br>
              <a:rPr lang="cs-CZ" sz="2600" dirty="0"/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Ob, Lena, Jenisej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14D3ED-40C9-4391-BEA1-622CE47F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2356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7F5575-FC35-4612-B24D-902BC55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1578530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B8A24-A4F7-4953-949B-AAF33EE1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764714"/>
            <a:ext cx="7104888" cy="164592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Největší a nejdelší řekou je Jenisej;</a:t>
            </a:r>
          </a:p>
          <a:p>
            <a:r>
              <a:rPr lang="cs-CZ" sz="2400" dirty="0"/>
              <a:t>Na většině velkých řekách jsou vodní hydroelektrárny;</a:t>
            </a:r>
          </a:p>
          <a:p>
            <a:r>
              <a:rPr lang="cs-CZ" sz="2400" dirty="0"/>
              <a:t>Lodní doprava komplikována zamrzáním;</a:t>
            </a:r>
          </a:p>
        </p:txBody>
      </p:sp>
      <p:pic>
        <p:nvPicPr>
          <p:cNvPr id="5124" name="Picture 4" descr="mapa povodí řeky">
            <a:extLst>
              <a:ext uri="{FF2B5EF4-FFF2-40B4-BE49-F238E27FC236}">
                <a16:creationId xmlns:a16="http://schemas.microsoft.com/office/drawing/2014/main" id="{1E2E1E7D-6534-4C85-A807-5CF0CE8A6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3" b="3"/>
          <a:stretch/>
        </p:blipFill>
        <p:spPr bwMode="auto">
          <a:xfrm>
            <a:off x="20" y="2852928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pa povodí řeky">
            <a:extLst>
              <a:ext uri="{FF2B5EF4-FFF2-40B4-BE49-F238E27FC236}">
                <a16:creationId xmlns:a16="http://schemas.microsoft.com/office/drawing/2014/main" id="{6CAB6E42-9253-4A72-AC37-6D55B6CD4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2" b="2"/>
          <a:stretch/>
        </p:blipFill>
        <p:spPr bwMode="auto">
          <a:xfrm>
            <a:off x="826008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F4EE72-40B3-4AFF-8F91-39FBC3D52942}"/>
              </a:ext>
            </a:extLst>
          </p:cNvPr>
          <p:cNvSpPr txBox="1"/>
          <p:nvPr/>
        </p:nvSpPr>
        <p:spPr>
          <a:xfrm>
            <a:off x="618424" y="6326335"/>
            <a:ext cx="12873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Ob a Irtyš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805438-D367-4B4A-B01D-15D68579379D}"/>
              </a:ext>
            </a:extLst>
          </p:cNvPr>
          <p:cNvSpPr txBox="1"/>
          <p:nvPr/>
        </p:nvSpPr>
        <p:spPr>
          <a:xfrm>
            <a:off x="8494776" y="6326335"/>
            <a:ext cx="12873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Jenisej</a:t>
            </a:r>
            <a:endParaRPr lang="cs-CZ" b="1" dirty="0"/>
          </a:p>
        </p:txBody>
      </p:sp>
      <p:pic>
        <p:nvPicPr>
          <p:cNvPr id="1026" name="Picture 2" descr="Ultima Thule: The Lena River in Artic Siberia, a geographical and historic  landmark">
            <a:extLst>
              <a:ext uri="{FF2B5EF4-FFF2-40B4-BE49-F238E27FC236}">
                <a16:creationId xmlns:a16="http://schemas.microsoft.com/office/drawing/2014/main" id="{DCC693D3-D3C9-4D67-80C2-1C341045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6" y="2852928"/>
            <a:ext cx="3931900" cy="40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6F40E8-FDFE-4CD7-8C2F-D58E444EC44F}"/>
              </a:ext>
            </a:extLst>
          </p:cNvPr>
          <p:cNvSpPr txBox="1"/>
          <p:nvPr/>
        </p:nvSpPr>
        <p:spPr>
          <a:xfrm>
            <a:off x="6446421" y="6326335"/>
            <a:ext cx="12873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Lena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7478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Kazachstán - informace o destinaci | CK Livingstone">
            <a:extLst>
              <a:ext uri="{FF2B5EF4-FFF2-40B4-BE49-F238E27FC236}">
                <a16:creationId xmlns:a16="http://schemas.microsoft.com/office/drawing/2014/main" id="{B334E217-9E05-4651-B495-3C677B63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F9BE14-4805-4A20-8CE7-2CE7B9413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Střední Asie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E703778-3D46-4442-89AF-2C20B97C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Mezi Kaspickým mořem a Čínou</a:t>
            </a:r>
          </a:p>
        </p:txBody>
      </p:sp>
    </p:spTree>
    <p:extLst>
      <p:ext uri="{BB962C8B-B14F-4D97-AF65-F5344CB8AC3E}">
        <p14:creationId xmlns:p14="http://schemas.microsoft.com/office/powerpoint/2010/main" val="48004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6C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B9D47A-C3DD-48E8-AD83-4E441F37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sz="48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(centrální) Asie</a:t>
            </a:r>
            <a:endParaRPr lang="cs-CZ" sz="4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-RU.CZ - Info Office Střední Asie">
            <a:extLst>
              <a:ext uri="{FF2B5EF4-FFF2-40B4-BE49-F238E27FC236}">
                <a16:creationId xmlns:a16="http://schemas.microsoft.com/office/drawing/2014/main" id="{ECAF638C-07C4-4017-A2BB-DB97903CD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 r="1" b="915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35DEE-444E-4BE4-9ED7-CDCC9213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511" y="719337"/>
            <a:ext cx="3973900" cy="5816929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mezi Kaspickým mořem a Čínou, 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ISLÁM</a:t>
            </a: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Ještě nedávno součást </a:t>
            </a:r>
            <a:r>
              <a:rPr lang="cs-CZ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Sovětského svazu</a:t>
            </a:r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dodnes značný vliv Ruska, ruština; </a:t>
            </a:r>
            <a:endParaRPr lang="cs-CZ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</a:t>
            </a:r>
            <a:r>
              <a:rPr lang="cs-CZ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Kazachstán, Kyrgyzstán, Uzbekistán, Turkmenistán a Tádžikistán;</a:t>
            </a: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Hedvábná stezka</a:t>
            </a:r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(hedvábí </a:t>
            </a:r>
            <a:br>
              <a:rPr lang="cs-CZ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koření z Číny);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Kaspického moře nížiny, postupně až k vysokým pohořím Pamír (střecha světa) a Ťan Šan (Nebeské hory).</a:t>
            </a:r>
            <a:br>
              <a:rPr lang="cs-CZ" sz="1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3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D8B45C0C-1C22-45E0-96AC-EAFF20BA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1A6B414-1D19-4586-8383-0B3BDE0A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543017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16C486-1B44-47DE-9867-416FCE1B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4714"/>
            <a:ext cx="3224784" cy="1645920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Kaspické moře</a:t>
            </a:r>
            <a:br>
              <a:rPr lang="cs-CZ" sz="2600" dirty="0"/>
            </a:br>
            <a:r>
              <a:rPr lang="cs-CZ" sz="2400" dirty="0" err="1"/>
              <a:t>moře</a:t>
            </a:r>
            <a:r>
              <a:rPr lang="cs-CZ" sz="2400" dirty="0"/>
              <a:t> nebo jezero?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14D3ED-40C9-4391-BEA1-622CE47F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2356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F7F5575-FC35-4612-B24D-902BC55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1578530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938C53-3EF4-4345-8F56-F39F29CE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079" y="856154"/>
            <a:ext cx="7104888" cy="1554480"/>
          </a:xfrm>
        </p:spPr>
        <p:txBody>
          <a:bodyPr anchor="t">
            <a:normAutofit/>
          </a:bodyPr>
          <a:lstStyle/>
          <a:p>
            <a:r>
              <a:rPr lang="cs-CZ" sz="1800" b="1" dirty="0"/>
              <a:t>Největší slané jezero světa </a:t>
            </a:r>
            <a:r>
              <a:rPr lang="cs-CZ" sz="1800" dirty="0"/>
              <a:t>mezi Kavkazem a Střední Asií;</a:t>
            </a:r>
          </a:p>
          <a:p>
            <a:r>
              <a:rPr lang="cs-CZ" sz="1800" b="1" dirty="0"/>
              <a:t>Reliktní jezero </a:t>
            </a:r>
            <a:r>
              <a:rPr lang="cs-CZ" sz="1800" dirty="0"/>
              <a:t>jako zbytek od oceánu po vyzdvižení pevniny;</a:t>
            </a:r>
          </a:p>
          <a:p>
            <a:r>
              <a:rPr lang="cs-CZ" sz="1800" dirty="0"/>
              <a:t>Dělící místo mezi Asií a Evropou;</a:t>
            </a:r>
          </a:p>
          <a:p>
            <a:r>
              <a:rPr lang="cs-CZ" sz="1800" dirty="0"/>
              <a:t>Obrovské zásoby </a:t>
            </a:r>
            <a:r>
              <a:rPr lang="cs-CZ" sz="1800" b="1" dirty="0"/>
              <a:t>ropy a zemního plynu</a:t>
            </a:r>
            <a:r>
              <a:rPr lang="cs-CZ" sz="1800" dirty="0"/>
              <a:t>.</a:t>
            </a:r>
          </a:p>
          <a:p>
            <a:endParaRPr lang="cs-CZ" sz="1800" dirty="0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EA851708-FCDB-4BC6-85C0-66405D1D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4"/>
          <a:stretch/>
        </p:blipFill>
        <p:spPr bwMode="auto">
          <a:xfrm>
            <a:off x="20" y="2852928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5F08D00-4086-4276-9758-B37E8CBBD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665" b="3"/>
          <a:stretch/>
        </p:blipFill>
        <p:spPr bwMode="auto">
          <a:xfrm>
            <a:off x="413004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istorická dohoda: Pobřežní státy si rozdělily kontrolu nad Kaspickým mořem  - Aktuálně.cz">
            <a:extLst>
              <a:ext uri="{FF2B5EF4-FFF2-40B4-BE49-F238E27FC236}">
                <a16:creationId xmlns:a16="http://schemas.microsoft.com/office/drawing/2014/main" id="{A4553316-44D5-439B-8A59-7541969E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r="23886" b="-2"/>
          <a:stretch/>
        </p:blipFill>
        <p:spPr bwMode="auto">
          <a:xfrm>
            <a:off x="826008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26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1004</Words>
  <Application>Microsoft Office PowerPoint</Application>
  <PresentationFormat>Širokoúhlá obrazovka</PresentationFormat>
  <Paragraphs>102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Severní Asie (bývalý  Sovětský svaz)</vt:lpstr>
      <vt:lpstr>Regiony Asie Geografické rozdělení</vt:lpstr>
      <vt:lpstr>Severní Asie /SIBIŘ/ - asijská část Ruské federace, pojem se samostatně v podstatě nepoužívá, označujeme vše jako SIBIŘ /vše od Uralských hor až k poloostrovu Čukotka/.</vt:lpstr>
      <vt:lpstr>GULAG</vt:lpstr>
      <vt:lpstr>Jezero Bajkal</vt:lpstr>
      <vt:lpstr>Velké sibiřské řeky Ob, Lena, Jenisej</vt:lpstr>
      <vt:lpstr>Střední Asie</vt:lpstr>
      <vt:lpstr>Střední (centrální) Asie</vt:lpstr>
      <vt:lpstr>Kaspické moře moře nebo jezero?</vt:lpstr>
      <vt:lpstr>Sovětský svaz</vt:lpstr>
      <vt:lpstr>Hedvábná stezka</vt:lpstr>
      <vt:lpstr>Kazachstán</vt:lpstr>
      <vt:lpstr>Aralské jezero</vt:lpstr>
      <vt:lpstr>Zakavkazsko (Kavkaz)</vt:lpstr>
      <vt:lpstr>Hranice Evropy - Kavkaz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Asie (bývalý  Sovětský svaz)</dc:title>
  <dc:creator>petr coufal</dc:creator>
  <cp:lastModifiedBy>petr coufal</cp:lastModifiedBy>
  <cp:revision>4</cp:revision>
  <dcterms:created xsi:type="dcterms:W3CDTF">2020-08-22T15:39:41Z</dcterms:created>
  <dcterms:modified xsi:type="dcterms:W3CDTF">2020-08-22T16:22:43Z</dcterms:modified>
</cp:coreProperties>
</file>