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301" r:id="rId4"/>
    <p:sldId id="302" r:id="rId5"/>
    <p:sldId id="282" r:id="rId6"/>
    <p:sldId id="303" r:id="rId7"/>
    <p:sldId id="305" r:id="rId8"/>
    <p:sldId id="304" r:id="rId9"/>
    <p:sldId id="306" r:id="rId10"/>
    <p:sldId id="307" r:id="rId11"/>
    <p:sldId id="308" r:id="rId12"/>
    <p:sldId id="310" r:id="rId13"/>
    <p:sldId id="311" r:id="rId14"/>
    <p:sldId id="312" r:id="rId15"/>
    <p:sldId id="268" r:id="rId16"/>
    <p:sldId id="313" r:id="rId17"/>
    <p:sldId id="314" r:id="rId18"/>
    <p:sldId id="261" r:id="rId19"/>
    <p:sldId id="262" r:id="rId20"/>
    <p:sldId id="259" r:id="rId21"/>
    <p:sldId id="257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3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8E310E-DA81-481F-8A9B-8E858D53A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698721-8754-4FF3-9809-0888CBF307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A8E32B-B04A-4A15-9084-2D02CF57C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03.05.2020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49A360-8465-46D5-894C-27416563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C4CD10-A3EB-47DF-964E-354CB5F0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4961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4F982F-4818-45E3-8689-BF5271B67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4D1498D-00E3-401F-8D38-6F954D973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7DDBFA-2E64-486F-9A02-E1D8CB076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03.05.2020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FDD8A9-007E-4854-A821-875C2DE3C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8C37A7-051B-4D7E-917B-C6EC7F028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600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E1BC6A9-C113-4FDE-A11F-C3E28BE0FD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02677B7-EB58-4B03-BCEA-7285DE68A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2C1699-5F7D-4BD9-84B4-226CAFF0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03.05.2020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1FC5A3-4215-42DA-A319-2F56968CA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3FEC42-5B57-4EC5-A3E8-C579EC6C0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6651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21B8A0-1098-4955-9817-8D9302A6C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D499D3-04B5-41E9-85DD-484945D10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84AA3C-FEBE-41EF-A86F-BA5B2ED33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03.05.2020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6327D86-2412-4D95-AD7D-46C754E88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5CDC6D-E25B-4B24-A152-8939A322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6568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2EFBDA-550B-4A1E-8C7D-DB4C9547F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F963206-26CE-4C12-9DFC-8E1A7241F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240D26-D797-40BC-BDC6-5F981B2DA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03.05.2020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48AAD2-E16C-478D-9250-C6B1A4AA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4DFEB3-55CF-4786-BEDC-D5E1F5F4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63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AC1DE9-552D-4EC2-BD84-DCCE44EFF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23EC15-55F9-4C1E-B92E-BE90C27BE2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4FB0A6A-C54E-4B72-9CE0-A7F8A9CC6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8BD61F1-CC8E-4B11-BCB1-3B35FBBE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03.05.2020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FD91F52-7499-475D-8B4E-C2159E929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CEA3F47-0F10-4151-86A6-918AE9F58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9086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854CAD-0DC8-45DB-A5D1-E1950FB85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32C4F2-C02C-4CEA-AD6D-A7D737772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CA8982-CF9A-43FD-A7BA-427B59324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DA53EEA-97E1-4EE4-93FD-A889371C6F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4750D87-D918-41FD-840A-D2BFBB0A7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1186298-914D-4A5A-8984-ACA0B1CB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03.05.2020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6543639-C6A2-4D89-9339-A5CF633D0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CE50E7C-9C28-4D85-8F71-CF36B98CF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7428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2ECFCA-AF51-4D46-AAEE-C9F66810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F922E02-4DA7-449C-8F42-05920EF17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03.05.2020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D1AD7EE-A666-4F16-8B17-280F6DF0B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076132C-AD2A-40CC-93AD-0CDDA09AF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14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B74C2AD-8D1D-4A28-9954-0F07C02A1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03.05.2020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9BF6337-2751-4909-881D-9792AF56C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9E4F085-44BF-45FE-A9AC-DAB818379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16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6982B-1EDB-4B3B-B111-BFA338BCB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7CC49A-4B44-4FF1-B0B7-7EB0BE7D4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7125A1F-06F8-453C-BB56-D0CD9CA70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8ED980-1B55-4555-923F-F720B79FE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03.05.2020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4B8A973-996F-4F12-A2F4-2B651EE4A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33DFF6-194E-4D91-9E8C-78D0059C2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869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97308-BFA6-428A-853F-94F94D94D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C601971-C2ED-49DF-8D20-077119A86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CE56FDF-90F1-4175-AFFB-4CC0C682A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FA37BD4-60A7-49E8-9050-55779F84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95B26-517F-4F6A-AF57-A435E29D6BD4}" type="datetimeFigureOut">
              <a:rPr lang="cs-CZ" smtClean="0"/>
              <a:t>03.05.2020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6499868-3903-48BF-BA2D-D3F89AFFA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BC1CB75-0F62-45C9-8963-CCA6BA0D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033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25EEF74-4CDF-43FE-A88E-22AE3920C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635327B-BF8F-42F5-86A3-3581980B9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60AE52-5CE3-4ACB-97E3-9C0C4D80D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95B26-517F-4F6A-AF57-A435E29D6BD4}" type="datetimeFigureOut">
              <a:rPr lang="cs-CZ" smtClean="0"/>
              <a:t>03.05.2020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44F00E-3467-4DA0-919E-E64AF4B22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B6C2D5-36F7-4460-8CC0-B1122887A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E649-8D9A-45C2-98E3-00155CD99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59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hyperlink" Target="https://www.youtube.com/watch?v=0kNKpWsaJQ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hyperlink" Target="https://www.e15.cz/the-student-times/zapomenuta-venezuela-je-cesty-zpet-1363946" TargetMode="Externa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hyperlink" Target="https://www.youtube.com/watch?v=KD_1Z8iUDho&amp;list=RDKD_1Z8iUDho&amp;start_radio=1" TargetMode="Externa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gif"/><Relationship Id="rId7" Type="http://schemas.openxmlformats.org/officeDocument/2006/relationships/image" Target="../media/image14.jpeg"/><Relationship Id="rId2" Type="http://schemas.openxmlformats.org/officeDocument/2006/relationships/hyperlink" Target="https://www.youtube.com/watch?v=8ALTk8IqaN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www.youtube.com/watch?v=oOb0LLkFUOc" TargetMode="External"/><Relationship Id="rId4" Type="http://schemas.openxmlformats.org/officeDocument/2006/relationships/image" Target="../media/image12.jpeg"/><Relationship Id="rId9" Type="http://schemas.openxmlformats.org/officeDocument/2006/relationships/hyperlink" Target="https://www.stoplusjednicka.cz/lid-plovoucich-ostrovu-z-jezera-titicac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razílie - informace o destinaci | CK Livingstone">
            <a:extLst>
              <a:ext uri="{FF2B5EF4-FFF2-40B4-BE49-F238E27FC236}">
                <a16:creationId xmlns:a16="http://schemas.microsoft.com/office/drawing/2014/main" id="{14711587-9388-4C16-9474-79099F8CD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0" b="15920"/>
          <a:stretch/>
        </p:blipFill>
        <p:spPr bwMode="auto">
          <a:xfrm>
            <a:off x="20" y="10"/>
            <a:ext cx="12191980" cy="457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F40CA114-B78B-4E3B-A785-96745276B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92000" cy="22855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8DB983F-AA2A-4570-B38B-5EBA6A1A9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r"/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Jižní Amerika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5B199E1-5058-4BA0-A829-F92C05827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Andy, </a:t>
            </a:r>
            <a:b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Brazílie </a:t>
            </a:r>
            <a:b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Argentina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789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D99763-ADE6-47C9-8ED8-14FCC0679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6314" y="311794"/>
            <a:ext cx="3828516" cy="1021350"/>
          </a:xfrm>
        </p:spPr>
        <p:txBody>
          <a:bodyPr>
            <a:norm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Brazílie</a:t>
            </a:r>
            <a:b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portugalština, největší stát </a:t>
            </a:r>
            <a:r>
              <a:rPr lang="cs-C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J.Ameriky</a:t>
            </a:r>
            <a:endPara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A15F1EA9-0C42-4CF5-9736-C2FCF6015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" b="3176"/>
          <a:stretch/>
        </p:blipFill>
        <p:spPr bwMode="auto">
          <a:xfrm>
            <a:off x="0" y="0"/>
            <a:ext cx="4613982" cy="451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dvrácená tvář brazilského Ria: V policií ovládané favele je smrt ...">
            <a:extLst>
              <a:ext uri="{FF2B5EF4-FFF2-40B4-BE49-F238E27FC236}">
                <a16:creationId xmlns:a16="http://schemas.microsoft.com/office/drawing/2014/main" id="{AFFBCA90-D850-4D90-A967-3446EA01F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r="7480" b="-3"/>
          <a:stretch/>
        </p:blipFill>
        <p:spPr bwMode="auto">
          <a:xfrm>
            <a:off x="4705442" y="-1"/>
            <a:ext cx="2829214" cy="218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arnival begins in Rio, but tourists will face contaminated water ...">
            <a:extLst>
              <a:ext uri="{FF2B5EF4-FFF2-40B4-BE49-F238E27FC236}">
                <a16:creationId xmlns:a16="http://schemas.microsoft.com/office/drawing/2014/main" id="{776E45A1-5398-47F2-BDD8-1AA589ED02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9" r="10265" b="-1"/>
          <a:stretch/>
        </p:blipFill>
        <p:spPr bwMode="auto">
          <a:xfrm>
            <a:off x="4705442" y="2274491"/>
            <a:ext cx="2825496" cy="224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io de Janeiro - Pláže Ria s výletem do císařského města - CK Poznání">
            <a:extLst>
              <a:ext uri="{FF2B5EF4-FFF2-40B4-BE49-F238E27FC236}">
                <a16:creationId xmlns:a16="http://schemas.microsoft.com/office/drawing/2014/main" id="{6F4C8B84-DA45-4797-8182-157B9A52E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47"/>
          <a:stretch/>
        </p:blipFill>
        <p:spPr bwMode="auto">
          <a:xfrm>
            <a:off x="0" y="4607393"/>
            <a:ext cx="2829212" cy="225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razilských TOP 5: Největší fotbalové osobnosti | FotbalTour.cz">
            <a:extLst>
              <a:ext uri="{FF2B5EF4-FFF2-40B4-BE49-F238E27FC236}">
                <a16:creationId xmlns:a16="http://schemas.microsoft.com/office/drawing/2014/main" id="{C39AB0B5-CB8B-4609-B1AC-F0BA251BA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r="16687" b="-2"/>
          <a:stretch/>
        </p:blipFill>
        <p:spPr bwMode="auto">
          <a:xfrm>
            <a:off x="2913221" y="4607393"/>
            <a:ext cx="4614002" cy="225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5736FB96-C674-47C2-9FBE-3F15F177B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6313" y="1443986"/>
            <a:ext cx="3691783" cy="510222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kolonizace 1500 Portugalskem, </a:t>
            </a:r>
            <a:r>
              <a:rPr lang="cs-CZ" sz="1800" b="1" dirty="0"/>
              <a:t>úřední jazyk portugalština</a:t>
            </a:r>
            <a:r>
              <a:rPr lang="cs-CZ" sz="1800" dirty="0"/>
              <a:t>, zlato, diamanty, ropa, kácení deštných pralesů;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federativní republika, hl. město Brasilia, 9 ekonomika světa, G20, BRICS, zóna volného obchodu;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největší tropický deštný prales světa </a:t>
            </a:r>
            <a:r>
              <a:rPr lang="cs-CZ" sz="1800" b="1" dirty="0"/>
              <a:t>Amazonský </a:t>
            </a:r>
            <a:r>
              <a:rPr lang="cs-CZ" sz="1800" dirty="0"/>
              <a:t>s nejdelší řekou </a:t>
            </a:r>
            <a:r>
              <a:rPr lang="cs-CZ" sz="1800" b="1" dirty="0"/>
              <a:t>Amazonkou</a:t>
            </a:r>
            <a:r>
              <a:rPr lang="cs-CZ" sz="18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b="1" dirty="0"/>
              <a:t>největší producent kávy na světě</a:t>
            </a:r>
            <a:r>
              <a:rPr lang="cs-CZ" sz="1800" dirty="0"/>
              <a:t>, většina obyvatel ve velkých městech, </a:t>
            </a:r>
            <a:r>
              <a:rPr lang="cs-CZ" sz="1800" dirty="0" err="1"/>
              <a:t>Sao</a:t>
            </a:r>
            <a:r>
              <a:rPr lang="cs-CZ" sz="1800" dirty="0"/>
              <a:t> Paulo, Rio de </a:t>
            </a:r>
            <a:r>
              <a:rPr lang="cs-CZ" sz="1800" dirty="0" err="1"/>
              <a:t>Janeiro</a:t>
            </a:r>
            <a:r>
              <a:rPr lang="cs-CZ" sz="1800" dirty="0"/>
              <a:t> (75%)</a:t>
            </a:r>
            <a:r>
              <a:rPr lang="en-US" sz="1800" dirty="0"/>
              <a:t> – </a:t>
            </a:r>
            <a:r>
              <a:rPr lang="cs-CZ" sz="1800" b="1" dirty="0"/>
              <a:t>olympiáda 2016</a:t>
            </a:r>
            <a:r>
              <a:rPr lang="en-US" sz="1800" b="1" dirty="0"/>
              <a:t>, Karneval</a:t>
            </a:r>
            <a:r>
              <a:rPr lang="cs-CZ" sz="1800" b="1" dirty="0"/>
              <a:t> v Riu</a:t>
            </a:r>
            <a:r>
              <a:rPr lang="en-US" sz="1800" dirty="0"/>
              <a:t>, </a:t>
            </a:r>
            <a:r>
              <a:rPr lang="cs-CZ" sz="1800" dirty="0"/>
              <a:t>samba, noční život;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b="1" dirty="0"/>
              <a:t>favely</a:t>
            </a:r>
            <a:r>
              <a:rPr lang="cs-CZ" sz="1800" dirty="0"/>
              <a:t> (chudinské čtvrti na okrajích měst) jako důsledek rychlého rozvoje měst;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zlato, železná ruda, kaučuk, bauxit …, káva, tabák, kakao, pomeranče, banány, sója, cukrová třtina;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Fotbal velmi populární, mnohonásobní mistři světa.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B0ADE62-273E-4D47-BD43-0CDE95760E99}"/>
              </a:ext>
            </a:extLst>
          </p:cNvPr>
          <p:cNvSpPr/>
          <p:nvPr/>
        </p:nvSpPr>
        <p:spPr>
          <a:xfrm>
            <a:off x="4983072" y="1674774"/>
            <a:ext cx="242079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cs-CZ" b="1" dirty="0"/>
              <a:t>Favely</a:t>
            </a:r>
            <a:r>
              <a:rPr lang="ru-RU" b="1" dirty="0"/>
              <a:t> </a:t>
            </a:r>
            <a:r>
              <a:rPr lang="en-US" b="1" dirty="0"/>
              <a:t>- </a:t>
            </a:r>
            <a:r>
              <a:rPr lang="cs-CZ" b="1" dirty="0"/>
              <a:t>chudinská čtvrť</a:t>
            </a:r>
            <a:endParaRPr lang="cs-CZ" dirty="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8EA1687F-6060-44EF-AAE8-230F796B99BC}"/>
              </a:ext>
            </a:extLst>
          </p:cNvPr>
          <p:cNvSpPr/>
          <p:nvPr/>
        </p:nvSpPr>
        <p:spPr>
          <a:xfrm>
            <a:off x="5859001" y="4007676"/>
            <a:ext cx="154131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cs-CZ" b="1" dirty="0"/>
              <a:t>Karneval v Riu</a:t>
            </a:r>
            <a:endParaRPr lang="cs-CZ" dirty="0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CD4CCE84-1A9F-4397-BA66-25B62E155704}"/>
              </a:ext>
            </a:extLst>
          </p:cNvPr>
          <p:cNvSpPr/>
          <p:nvPr/>
        </p:nvSpPr>
        <p:spPr>
          <a:xfrm>
            <a:off x="85773" y="6361540"/>
            <a:ext cx="264290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cs-CZ" b="1" dirty="0"/>
              <a:t>Dominanta Rio de </a:t>
            </a:r>
            <a:r>
              <a:rPr lang="cs-CZ" b="1" dirty="0" err="1"/>
              <a:t>Janeiro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5562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3D7E4C9F-7EC2-4C52-9146-0E1435CC2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34" name="Picture 14">
            <a:extLst>
              <a:ext uri="{FF2B5EF4-FFF2-40B4-BE49-F238E27FC236}">
                <a16:creationId xmlns:a16="http://schemas.microsoft.com/office/drawing/2014/main" id="{AD01ADC2-AD1F-44CB-B252-521BF8DBA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7" b="16551"/>
          <a:stretch/>
        </p:blipFill>
        <p:spPr bwMode="auto">
          <a:xfrm>
            <a:off x="-1" y="5"/>
            <a:ext cx="3922776" cy="393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mazonka">
            <a:extLst>
              <a:ext uri="{FF2B5EF4-FFF2-40B4-BE49-F238E27FC236}">
                <a16:creationId xmlns:a16="http://schemas.microsoft.com/office/drawing/2014/main" id="{C759CAE7-78F9-4272-A6E3-DB3EF3F45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" r="27036" b="-2"/>
          <a:stretch/>
        </p:blipFill>
        <p:spPr bwMode="auto">
          <a:xfrm>
            <a:off x="4131633" y="10"/>
            <a:ext cx="3922776" cy="393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CA711E-65FF-49AD-BE84-628D1B991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Amazonský prales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Amazonka</a:t>
            </a:r>
          </a:p>
        </p:txBody>
      </p:sp>
      <p:pic>
        <p:nvPicPr>
          <p:cNvPr id="5136" name="Picture 16">
            <a:extLst>
              <a:ext uri="{FF2B5EF4-FFF2-40B4-BE49-F238E27FC236}">
                <a16:creationId xmlns:a16="http://schemas.microsoft.com/office/drawing/2014/main" id="{02531ECE-EAD0-46DE-A94C-12FA21A55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5" r="3312" b="-3"/>
          <a:stretch/>
        </p:blipFill>
        <p:spPr bwMode="auto">
          <a:xfrm>
            <a:off x="8263267" y="10"/>
            <a:ext cx="3928733" cy="393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A9EDB7-B564-42CA-B457-03C9106DD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633" y="4464872"/>
            <a:ext cx="3712464" cy="1608383"/>
          </a:xfrm>
        </p:spPr>
        <p:txBody>
          <a:bodyPr anchor="ctr">
            <a:normAutofit fontScale="92500" lnSpcReduction="10000"/>
          </a:bodyPr>
          <a:lstStyle/>
          <a:p>
            <a:r>
              <a:rPr lang="cs-CZ" sz="1400" b="1" dirty="0"/>
              <a:t>V oblasti rovníku </a:t>
            </a:r>
            <a:r>
              <a:rPr lang="cs-CZ" sz="1400" dirty="0"/>
              <a:t>vlhké a horké klima umožnilo vznik tropických lesů;</a:t>
            </a:r>
          </a:p>
          <a:p>
            <a:r>
              <a:rPr lang="cs-CZ" sz="1400" dirty="0"/>
              <a:t>Oblast </a:t>
            </a:r>
            <a:r>
              <a:rPr lang="cs-CZ" sz="1400" b="1" dirty="0"/>
              <a:t>Amazonky</a:t>
            </a:r>
            <a:r>
              <a:rPr lang="cs-CZ" sz="1400" dirty="0"/>
              <a:t> (pramení v Peru v Andách), nejdelší řeky světa, Amazonská nížina, tvořící 1/3 celé země;</a:t>
            </a:r>
          </a:p>
          <a:p>
            <a:r>
              <a:rPr lang="cs-CZ" sz="1400" dirty="0"/>
              <a:t>Hlavní obyvatelé </a:t>
            </a:r>
            <a:r>
              <a:rPr lang="cs-CZ" sz="1400" b="1" dirty="0"/>
              <a:t>hmyz, plazi, opice, papoušci;</a:t>
            </a:r>
            <a:endParaRPr lang="cs-CZ" sz="1400" dirty="0"/>
          </a:p>
          <a:p>
            <a:r>
              <a:rPr lang="cs-CZ" sz="1400" dirty="0"/>
              <a:t>Velký problém posledních let – </a:t>
            </a:r>
            <a:r>
              <a:rPr lang="cs-CZ" sz="1400" b="1" dirty="0"/>
              <a:t>odlesňování.</a:t>
            </a:r>
          </a:p>
        </p:txBody>
      </p:sp>
      <p:pic>
        <p:nvPicPr>
          <p:cNvPr id="5132" name="Picture 12" descr="Řeka Amazonka, nejdelší řeka světa, největší řeka světa, nejdelší ...">
            <a:extLst>
              <a:ext uri="{FF2B5EF4-FFF2-40B4-BE49-F238E27FC236}">
                <a16:creationId xmlns:a16="http://schemas.microsoft.com/office/drawing/2014/main" id="{CFB333EB-19FA-4D22-BFA6-0FD3419D3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9" r="1" b="8499"/>
          <a:stretch/>
        </p:blipFill>
        <p:spPr bwMode="auto">
          <a:xfrm>
            <a:off x="8269224" y="4160171"/>
            <a:ext cx="3922776" cy="214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431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3348820-77E7-48D4-B7FE-0122C0F03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9" r="3" b="14604"/>
          <a:stretch/>
        </p:blipFill>
        <p:spPr bwMode="auto">
          <a:xfrm>
            <a:off x="6719207" y="-9412"/>
            <a:ext cx="2907895" cy="291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Maduro, Nicolas">
            <a:extLst>
              <a:ext uri="{FF2B5EF4-FFF2-40B4-BE49-F238E27FC236}">
                <a16:creationId xmlns:a16="http://schemas.microsoft.com/office/drawing/2014/main" id="{D241CD93-E2E4-443D-BFB9-BD47AB5A6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1" r="17979" b="-3"/>
          <a:stretch/>
        </p:blipFill>
        <p:spPr bwMode="auto">
          <a:xfrm>
            <a:off x="9366685" y="-9412"/>
            <a:ext cx="2825316" cy="291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447DA17-68A9-4F58-A271-20E72C8CA6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165" b="15189"/>
          <a:stretch/>
        </p:blipFill>
        <p:spPr bwMode="auto">
          <a:xfrm>
            <a:off x="1042" y="-9413"/>
            <a:ext cx="6717123" cy="353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1BCA4FF3-72F2-4125-A727-44DDEC0AD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36" y="3673453"/>
            <a:ext cx="2399305" cy="3041472"/>
          </a:xfrm>
        </p:spPr>
        <p:txBody>
          <a:bodyPr anchor="t"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Název od zdrobněliny Benátek (mnoho ostrovů v Karibiku), Bolívar je revolucionář osvoboditel Venezuely</a:t>
            </a:r>
            <a:r>
              <a:rPr lang="ru-RU" sz="1600" dirty="0"/>
              <a:t>, </a:t>
            </a:r>
            <a:r>
              <a:rPr lang="cs-CZ" sz="1600" dirty="0"/>
              <a:t>hl. město Caracas</a:t>
            </a:r>
            <a:r>
              <a:rPr lang="ru-RU" sz="1600" dirty="0"/>
              <a:t>;</a:t>
            </a:r>
            <a:endParaRPr lang="cs-CZ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Socialismus 21.století,  /jako Kuba, </a:t>
            </a:r>
            <a:r>
              <a:rPr lang="cs-CZ" sz="1600" dirty="0" err="1"/>
              <a:t>Sev.Korea</a:t>
            </a:r>
            <a:r>
              <a:rPr lang="cs-CZ" sz="1600" dirty="0"/>
              <a:t>, Bolívie …/, výsledek politiky </a:t>
            </a:r>
            <a:r>
              <a:rPr lang="cs-CZ" sz="1600" b="1" dirty="0"/>
              <a:t>Hugo </a:t>
            </a:r>
            <a:r>
              <a:rPr lang="cs-CZ" sz="1600" b="1" dirty="0" err="1"/>
              <a:t>Chaveze</a:t>
            </a:r>
            <a:r>
              <a:rPr lang="cs-CZ" sz="1600" dirty="0"/>
              <a:t> </a:t>
            </a:r>
            <a:br>
              <a:rPr lang="cs-CZ" sz="1600" dirty="0"/>
            </a:br>
            <a:r>
              <a:rPr lang="cs-CZ" sz="1600" dirty="0"/>
              <a:t>a po něm </a:t>
            </a:r>
            <a:r>
              <a:rPr lang="cs-CZ" sz="1600" b="1" dirty="0"/>
              <a:t>Nicolase </a:t>
            </a:r>
            <a:r>
              <a:rPr lang="cs-CZ" sz="1600" b="1" dirty="0" err="1"/>
              <a:t>Madury</a:t>
            </a:r>
            <a:r>
              <a:rPr lang="cs-CZ" sz="1600" b="1" dirty="0"/>
              <a:t>, autoritářský režim, diktatura, manipulace voleb;</a:t>
            </a:r>
            <a:endParaRPr lang="cs-CZ" sz="1600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10C8071A-CEDF-4A47-AE42-8FEC5518B414}"/>
              </a:ext>
            </a:extLst>
          </p:cNvPr>
          <p:cNvSpPr txBox="1">
            <a:spLocks/>
          </p:cNvSpPr>
          <p:nvPr/>
        </p:nvSpPr>
        <p:spPr>
          <a:xfrm>
            <a:off x="2687541" y="3673453"/>
            <a:ext cx="2399305" cy="289910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Obrovské zásoby ropy (největší na světě) </a:t>
            </a:r>
            <a:br>
              <a:rPr lang="cs-CZ" sz="1600" dirty="0"/>
            </a:br>
            <a:r>
              <a:rPr lang="cs-CZ" sz="1600" dirty="0"/>
              <a:t>a zemního plynu …. přesto </a:t>
            </a:r>
            <a:r>
              <a:rPr lang="cs-CZ" sz="1600" b="1" dirty="0"/>
              <a:t>v posledních letech </a:t>
            </a:r>
            <a:r>
              <a:rPr lang="cs-CZ" sz="1600" b="1" dirty="0">
                <a:hlinkClick r:id="rId5"/>
              </a:rPr>
              <a:t>humanitární katastrofa</a:t>
            </a:r>
            <a:r>
              <a:rPr lang="cs-CZ" sz="1600" b="1" dirty="0"/>
              <a:t>, </a:t>
            </a:r>
            <a:r>
              <a:rPr lang="cs-CZ" sz="1600" dirty="0"/>
              <a:t>obrovská inflace, nedostatek základních potřeb a potravin;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b="1" dirty="0"/>
              <a:t>Vysoká kriminalita, únosy lidí</a:t>
            </a:r>
            <a:r>
              <a:rPr lang="cs-CZ" sz="1600" dirty="0"/>
              <a:t>, utečenecká krize (mladé generace), konflikt s USA.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CAFEA830-376C-4DB2-9137-8FA5CC774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264" y="1399430"/>
            <a:ext cx="3887865" cy="1375576"/>
          </a:xfrm>
        </p:spPr>
        <p:txBody>
          <a:bodyPr>
            <a:normAutofit/>
          </a:bodyPr>
          <a:lstStyle/>
          <a:p>
            <a:pPr algn="r"/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Venezuela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Bolívarovská republika Venezuela</a:t>
            </a:r>
            <a:b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socialismus 21. století</a:t>
            </a:r>
          </a:p>
        </p:txBody>
      </p:sp>
      <p:pic>
        <p:nvPicPr>
          <p:cNvPr id="10" name="Obrázek 9" descr="Venezuela na kolenou. Jak se nakupuje v zemi, kterÃ¡ se ekonomicky zhroutila?">
            <a:extLst>
              <a:ext uri="{FF2B5EF4-FFF2-40B4-BE49-F238E27FC236}">
                <a16:creationId xmlns:a16="http://schemas.microsoft.com/office/drawing/2014/main" id="{D2D25E18-A542-4109-BF2F-D569594BA838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" t="-1" r="16" b="-2"/>
          <a:stretch/>
        </p:blipFill>
        <p:spPr bwMode="auto">
          <a:xfrm>
            <a:off x="5202330" y="2920401"/>
            <a:ext cx="6988628" cy="3937599"/>
          </a:xfrm>
          <a:prstGeom prst="rect">
            <a:avLst/>
          </a:prstGeom>
          <a:noFill/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53C0A399-13DD-45A0-8E5E-2CBDF3C2A317}"/>
              </a:ext>
            </a:extLst>
          </p:cNvPr>
          <p:cNvSpPr/>
          <p:nvPr/>
        </p:nvSpPr>
        <p:spPr>
          <a:xfrm>
            <a:off x="7374614" y="2436452"/>
            <a:ext cx="1335622" cy="338554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Juan </a:t>
            </a:r>
            <a:r>
              <a:rPr lang="cs-CZ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Guaidoá</a:t>
            </a:r>
            <a:endParaRPr lang="cs-CZ" sz="1600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052D9F0B-8713-484B-8942-55244513C910}"/>
              </a:ext>
            </a:extLst>
          </p:cNvPr>
          <p:cNvSpPr/>
          <p:nvPr/>
        </p:nvSpPr>
        <p:spPr>
          <a:xfrm>
            <a:off x="10182749" y="2398475"/>
            <a:ext cx="1527662" cy="338554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Nicolas Maduro</a:t>
            </a:r>
            <a:endParaRPr lang="cs-CZ" sz="1600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36384B56-E8A2-47FD-B4D1-BE8702CD7158}"/>
              </a:ext>
            </a:extLst>
          </p:cNvPr>
          <p:cNvSpPr/>
          <p:nvPr/>
        </p:nvSpPr>
        <p:spPr>
          <a:xfrm>
            <a:off x="114804" y="131552"/>
            <a:ext cx="3244799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cs-CZ" sz="1400" b="1" dirty="0">
                <a:latin typeface="arial" panose="020B0604020202020204" pitchFamily="34" charset="0"/>
              </a:rPr>
              <a:t>Nejvyšší vodopád světa Salto Ángel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005463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D2102B-F68B-4BE5-B646-C3471666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011" y="422732"/>
            <a:ext cx="5179161" cy="698403"/>
          </a:xfrm>
        </p:spPr>
        <p:txBody>
          <a:bodyPr anchor="t">
            <a:normAutofit fontScale="90000"/>
          </a:bodyPr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Regiony Jižní Ameriky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41F536-877F-4626-87DE-60789FD62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9011" y="954157"/>
            <a:ext cx="5399163" cy="108137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2400" b="1" u="sng" dirty="0">
                <a:solidFill>
                  <a:srgbClr val="FF0000"/>
                </a:solidFill>
              </a:rPr>
              <a:t>Země jižního cípu (CONO SUR)</a:t>
            </a:r>
            <a:br>
              <a:rPr lang="cs-CZ" sz="2400" b="1" u="sng" dirty="0">
                <a:solidFill>
                  <a:srgbClr val="FF0000"/>
                </a:solidFill>
              </a:rPr>
            </a:br>
            <a:r>
              <a:rPr lang="cs-CZ" sz="2400" b="1" dirty="0"/>
              <a:t>Charakteristické zužování směrem k jihu, západní pobřeží členité (fjordy od ledovců).</a:t>
            </a:r>
            <a:endParaRPr lang="cs-CZ" sz="2400" dirty="0"/>
          </a:p>
        </p:txBody>
      </p:sp>
      <p:pic>
        <p:nvPicPr>
          <p:cNvPr id="10" name="Obrázek 9" descr="VÃ½sledek obrÃ¡zku pro jiÅ¾nÃ­ amerika">
            <a:extLst>
              <a:ext uri="{FF2B5EF4-FFF2-40B4-BE49-F238E27FC236}">
                <a16:creationId xmlns:a16="http://schemas.microsoft.com/office/drawing/2014/main" id="{56962B50-629C-46D5-9638-3B26B3707EC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r="819"/>
          <a:stretch/>
        </p:blipFill>
        <p:spPr bwMode="auto">
          <a:xfrm>
            <a:off x="0" y="10"/>
            <a:ext cx="5862991" cy="6857990"/>
          </a:xfrm>
          <a:prstGeom prst="rect">
            <a:avLst/>
          </a:prstGeom>
          <a:noFill/>
          <a:effectLst/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7B5D1EA-CD98-4EFB-8743-34D1879B17ED}"/>
              </a:ext>
            </a:extLst>
          </p:cNvPr>
          <p:cNvSpPr/>
          <p:nvPr/>
        </p:nvSpPr>
        <p:spPr>
          <a:xfrm>
            <a:off x="6329011" y="2115046"/>
            <a:ext cx="468354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Chile</a:t>
            </a:r>
            <a:r>
              <a:rPr lang="cs-CZ" dirty="0"/>
              <a:t> (Santiago de Chile), </a:t>
            </a:r>
            <a:r>
              <a:rPr lang="cs-CZ" b="1" dirty="0"/>
              <a:t>Argentina</a:t>
            </a:r>
            <a:r>
              <a:rPr lang="cs-CZ" dirty="0"/>
              <a:t> (Buenos Aires), </a:t>
            </a:r>
            <a:r>
              <a:rPr lang="cs-CZ" b="1" dirty="0"/>
              <a:t>Paraguay</a:t>
            </a:r>
            <a:r>
              <a:rPr lang="cs-CZ" dirty="0"/>
              <a:t> (Asunción) </a:t>
            </a:r>
            <a:br>
              <a:rPr lang="cs-CZ" dirty="0"/>
            </a:br>
            <a:r>
              <a:rPr lang="cs-CZ" dirty="0"/>
              <a:t>a </a:t>
            </a:r>
            <a:r>
              <a:rPr lang="cs-CZ" b="1" dirty="0"/>
              <a:t>Uruguay</a:t>
            </a:r>
            <a:r>
              <a:rPr lang="cs-CZ" dirty="0"/>
              <a:t> (Montevideo).</a:t>
            </a:r>
          </a:p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/>
              <a:t>Laplatská nížina a Patagonie</a:t>
            </a:r>
            <a:r>
              <a:rPr lang="cs-CZ" dirty="0"/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Většinou </a:t>
            </a:r>
            <a:r>
              <a:rPr lang="cs-CZ" b="1" dirty="0"/>
              <a:t>subtropický a mírný podnební pás</a:t>
            </a:r>
            <a:r>
              <a:rPr lang="cs-CZ" dirty="0"/>
              <a:t>, západ chladnější díky Andám </a:t>
            </a:r>
            <a:br>
              <a:rPr lang="cs-CZ" dirty="0"/>
            </a:br>
            <a:r>
              <a:rPr lang="cs-CZ" dirty="0"/>
              <a:t>a Humboldtovu proudu;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Krajina bohatá na </a:t>
            </a:r>
            <a:r>
              <a:rPr lang="cs-CZ" b="1" dirty="0"/>
              <a:t>nerostné suroviny</a:t>
            </a:r>
            <a:r>
              <a:rPr lang="cs-CZ" dirty="0"/>
              <a:t>, průmysl hlavně v Argentině a Chile;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Obyvatelstvo Argentiny a Uruguaye je soustředěno do </a:t>
            </a:r>
            <a:r>
              <a:rPr lang="cs-CZ" b="1" dirty="0"/>
              <a:t>zálivu La plata</a:t>
            </a:r>
            <a:r>
              <a:rPr lang="cs-CZ" dirty="0"/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Obyvatelé většinou potomci </a:t>
            </a:r>
            <a:br>
              <a:rPr lang="cs-CZ" dirty="0"/>
            </a:br>
            <a:r>
              <a:rPr lang="cs-CZ" dirty="0"/>
              <a:t>bělošských přistěhovalců </a:t>
            </a:r>
            <a:r>
              <a:rPr lang="cs-CZ" b="1" dirty="0"/>
              <a:t>(kreolové), </a:t>
            </a:r>
            <a:r>
              <a:rPr lang="cs-CZ" dirty="0"/>
              <a:t>vysoká střední délka života a životní úroveň.</a:t>
            </a:r>
          </a:p>
        </p:txBody>
      </p:sp>
    </p:spTree>
    <p:extLst>
      <p:ext uri="{BB962C8B-B14F-4D97-AF65-F5344CB8AC3E}">
        <p14:creationId xmlns:p14="http://schemas.microsoft.com/office/powerpoint/2010/main" val="1056026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AD3569-088B-4F37-986E-89F6A69AA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251974"/>
            <a:ext cx="3336545" cy="722247"/>
          </a:xfrm>
        </p:spPr>
        <p:txBody>
          <a:bodyPr>
            <a:normAutofit/>
          </a:bodyPr>
          <a:lstStyle/>
          <a:p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Argentina</a:t>
            </a:r>
          </a:p>
        </p:txBody>
      </p:sp>
      <p:pic>
        <p:nvPicPr>
          <p:cNvPr id="7176" name="Picture 8" descr="Patagonian Indian | people | Britannica">
            <a:extLst>
              <a:ext uri="{FF2B5EF4-FFF2-40B4-BE49-F238E27FC236}">
                <a16:creationId xmlns:a16="http://schemas.microsoft.com/office/drawing/2014/main" id="{58D5D5F9-730D-4D17-809F-A6420BEF7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" t="11617" r="10797" b="32885"/>
          <a:stretch/>
        </p:blipFill>
        <p:spPr bwMode="auto">
          <a:xfrm>
            <a:off x="20" y="-1"/>
            <a:ext cx="4613982" cy="451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The 10 Best Tango Songs and Lyrics to Dance - go&amp;dance">
            <a:extLst>
              <a:ext uri="{FF2B5EF4-FFF2-40B4-BE49-F238E27FC236}">
                <a16:creationId xmlns:a16="http://schemas.microsoft.com/office/drawing/2014/main" id="{9929F3BD-3D0A-49F5-8BCE-D91865CFF8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7" r="10136" b="1"/>
          <a:stretch/>
        </p:blipFill>
        <p:spPr bwMode="auto">
          <a:xfrm>
            <a:off x="4705442" y="-1"/>
            <a:ext cx="2829214" cy="218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7844513-3577-4BD8-B0A0-2CAC9A9BAEE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5858"/>
          <a:stretch/>
        </p:blipFill>
        <p:spPr>
          <a:xfrm>
            <a:off x="4705442" y="2274491"/>
            <a:ext cx="2825496" cy="2241463"/>
          </a:xfrm>
          <a:prstGeom prst="rect">
            <a:avLst/>
          </a:prstGeom>
        </p:spPr>
      </p:pic>
      <p:pic>
        <p:nvPicPr>
          <p:cNvPr id="7172" name="Picture 4" descr="Messi postoupil, Ronaldo ne. Prvními semifinalisty Ligy mistrů ...">
            <a:extLst>
              <a:ext uri="{FF2B5EF4-FFF2-40B4-BE49-F238E27FC236}">
                <a16:creationId xmlns:a16="http://schemas.microsoft.com/office/drawing/2014/main" id="{9066785E-BB30-4894-ABC1-480B39237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" r="24749" b="-1"/>
          <a:stretch/>
        </p:blipFill>
        <p:spPr bwMode="auto">
          <a:xfrm>
            <a:off x="-3717" y="4616536"/>
            <a:ext cx="2829212" cy="224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staurace Stejk Bejk, Vysoké Mýto | Restu.cz">
            <a:extLst>
              <a:ext uri="{FF2B5EF4-FFF2-40B4-BE49-F238E27FC236}">
                <a16:creationId xmlns:a16="http://schemas.microsoft.com/office/drawing/2014/main" id="{46DEDD45-B8B7-4644-B282-DFBAE1029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1" b="26083"/>
          <a:stretch/>
        </p:blipFill>
        <p:spPr bwMode="auto">
          <a:xfrm>
            <a:off x="2913221" y="4607393"/>
            <a:ext cx="4614002" cy="225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A3429C-F112-45E6-AB44-60388D92D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7254" y="970431"/>
            <a:ext cx="3758629" cy="5631806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hospodářsky vyspělým státem Jižní Ameriky, </a:t>
            </a:r>
            <a:r>
              <a:rPr lang="cs-CZ" sz="1600" b="1" dirty="0"/>
              <a:t>úřední jazyk španělština, katolíci, centrem je oblast La Platy a Buenos Aires /</a:t>
            </a:r>
            <a:r>
              <a:rPr lang="cs-CZ" sz="1600" b="1" dirty="0" err="1"/>
              <a:t>hl.město</a:t>
            </a:r>
            <a:r>
              <a:rPr lang="cs-CZ" sz="1600" b="1" dirty="0"/>
              <a:t>/</a:t>
            </a:r>
            <a:r>
              <a:rPr lang="cs-CZ" sz="16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dělíme na úrodnou a obydlenou pampu, pak neobývané roviny Patagonie a skalnaté Andy, </a:t>
            </a:r>
            <a:r>
              <a:rPr lang="cs-CZ" sz="1600" b="1" dirty="0"/>
              <a:t>60% obyvatel ve městech</a:t>
            </a:r>
            <a:r>
              <a:rPr lang="cs-CZ" sz="16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kolonizace Španělskem, dále emigranti z Evropy (hlavně Italové), </a:t>
            </a:r>
            <a:r>
              <a:rPr lang="cs-CZ" sz="1600" b="1" dirty="0"/>
              <a:t>největší země mluvící španělsky</a:t>
            </a:r>
            <a:r>
              <a:rPr lang="cs-CZ" sz="16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zemědělství, hovězí maso (gaučové v pampách), ovčí vlny a kůže, dobré počasí, srážky,  </a:t>
            </a:r>
            <a:r>
              <a:rPr lang="cs-CZ" sz="1600" b="1" dirty="0"/>
              <a:t>obilnice světa</a:t>
            </a:r>
            <a:r>
              <a:rPr lang="cs-CZ" sz="1600" dirty="0"/>
              <a:t>, chov skotu , víno (červené) zrající na svazích And;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diktátorské vlády ve 20.století /</a:t>
            </a:r>
            <a:r>
              <a:rPr lang="cs-CZ" sz="1600" b="1" dirty="0"/>
              <a:t>Juan Peron, muzikál Evita Andrew </a:t>
            </a:r>
            <a:r>
              <a:rPr lang="cs-CZ" sz="1600" b="1" dirty="0" err="1"/>
              <a:t>Lloyd</a:t>
            </a:r>
            <a:r>
              <a:rPr lang="cs-CZ" sz="1600" b="1" dirty="0"/>
              <a:t> </a:t>
            </a:r>
            <a:r>
              <a:rPr lang="cs-CZ" sz="1600" b="1" dirty="0" err="1"/>
              <a:t>Webber</a:t>
            </a:r>
            <a:r>
              <a:rPr lang="cs-CZ" sz="1600" b="1" dirty="0"/>
              <a:t>, zfilmováno</a:t>
            </a:r>
            <a:r>
              <a:rPr lang="cs-CZ" sz="1600" dirty="0"/>
              <a:t> </a:t>
            </a:r>
            <a:r>
              <a:rPr lang="cs-CZ" sz="1600" u="sng" dirty="0">
                <a:hlinkClick r:id="rId7"/>
              </a:rPr>
              <a:t>Evita s Madonou v hlavní roli</a:t>
            </a:r>
            <a:r>
              <a:rPr lang="cs-CZ" sz="1600" dirty="0"/>
              <a:t>/.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b="1" dirty="0"/>
              <a:t>Aconcagua - nejvyšší hora Ameriky</a:t>
            </a:r>
            <a:r>
              <a:rPr lang="cs-CZ" sz="16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Nejznámější Argentinský tanec – TANGO;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Velmi populární fotbal Maradona, Messi.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05653A1-F68F-4503-8874-06D1A98D628C}"/>
              </a:ext>
            </a:extLst>
          </p:cNvPr>
          <p:cNvSpPr/>
          <p:nvPr/>
        </p:nvSpPr>
        <p:spPr>
          <a:xfrm>
            <a:off x="4776361" y="4100008"/>
            <a:ext cx="1026178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cs-CZ" sz="1400" dirty="0"/>
              <a:t>Juan Peron 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86E60C98-2255-4C25-A700-089BCD6684A2}"/>
              </a:ext>
            </a:extLst>
          </p:cNvPr>
          <p:cNvSpPr/>
          <p:nvPr/>
        </p:nvSpPr>
        <p:spPr>
          <a:xfrm>
            <a:off x="6822266" y="4100007"/>
            <a:ext cx="537327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cs-CZ" sz="1400" dirty="0"/>
              <a:t>Evita</a:t>
            </a:r>
          </a:p>
        </p:txBody>
      </p:sp>
    </p:spTree>
    <p:extLst>
      <p:ext uri="{BB962C8B-B14F-4D97-AF65-F5344CB8AC3E}">
        <p14:creationId xmlns:p14="http://schemas.microsoft.com/office/powerpoint/2010/main" val="905268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8" name="Picture 14" descr="Výsledek obrázku pro stepi mapa">
            <a:extLst>
              <a:ext uri="{FF2B5EF4-FFF2-40B4-BE49-F238E27FC236}">
                <a16:creationId xmlns:a16="http://schemas.microsoft.com/office/drawing/2014/main" id="{4BC7F69E-2199-4188-9039-61D62D323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840748" cy="263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D33FA3-A2E9-4501-9A1B-601E5918E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34" y="453928"/>
            <a:ext cx="3994487" cy="834085"/>
          </a:xfrm>
        </p:spPr>
        <p:txBody>
          <a:bodyPr>
            <a:normAutofit/>
          </a:bodyPr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Stepi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C5D9EE-8948-4106-8342-7E0C6E883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57" y="1288013"/>
            <a:ext cx="4267365" cy="529761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500" b="1" dirty="0"/>
              <a:t>О</a:t>
            </a:r>
            <a:r>
              <a:rPr lang="cs-CZ" sz="2500" b="1" dirty="0"/>
              <a:t>značení pro travnaté</a:t>
            </a:r>
            <a:r>
              <a:rPr lang="ru-RU" sz="2500" b="1" dirty="0"/>
              <a:t> </a:t>
            </a:r>
            <a:r>
              <a:rPr lang="cs-CZ" sz="2500" b="1" dirty="0"/>
              <a:t>oblasti</a:t>
            </a:r>
            <a:r>
              <a:rPr lang="ru-RU" sz="2500" b="1" dirty="0"/>
              <a:t> </a:t>
            </a:r>
            <a:r>
              <a:rPr lang="cs-CZ" sz="2500" b="1" dirty="0"/>
              <a:t>mírného</a:t>
            </a:r>
            <a:r>
              <a:rPr lang="ru-RU" sz="2500" b="1" dirty="0"/>
              <a:t> </a:t>
            </a:r>
            <a:r>
              <a:rPr lang="cs-CZ" sz="2500" b="1" dirty="0"/>
              <a:t>pásu</a:t>
            </a:r>
            <a:r>
              <a:rPr lang="cs-CZ" sz="25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500" dirty="0"/>
              <a:t>klima se</a:t>
            </a:r>
            <a:r>
              <a:rPr lang="ru-RU" sz="2500" dirty="0"/>
              <a:t> </a:t>
            </a:r>
            <a:r>
              <a:rPr lang="cs-CZ" sz="2500" dirty="0"/>
              <a:t>vyznačuje horkými</a:t>
            </a:r>
            <a:r>
              <a:rPr lang="ru-RU" sz="2500" dirty="0"/>
              <a:t> </a:t>
            </a:r>
            <a:br>
              <a:rPr lang="cs-CZ" sz="2500" dirty="0"/>
            </a:br>
            <a:r>
              <a:rPr lang="cs-CZ" sz="2500" dirty="0"/>
              <a:t>léty</a:t>
            </a:r>
            <a:r>
              <a:rPr lang="ru-RU" sz="2500" dirty="0"/>
              <a:t> </a:t>
            </a:r>
            <a:r>
              <a:rPr lang="cs-CZ" sz="2500" dirty="0"/>
              <a:t>a chladnými zimami </a:t>
            </a:r>
            <a:r>
              <a:rPr lang="cs-CZ" sz="2500" b="1" dirty="0"/>
              <a:t>(kontinentální klima)</a:t>
            </a:r>
            <a:r>
              <a:rPr lang="ru-RU" sz="2500" b="1" dirty="0"/>
              <a:t>;</a:t>
            </a:r>
            <a:endParaRPr lang="cs-CZ" sz="25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500" dirty="0"/>
              <a:t>Celoročně nedostatek srážek pro růst dřevin</a:t>
            </a:r>
            <a:r>
              <a:rPr lang="ru-RU" sz="2500" dirty="0"/>
              <a:t>;</a:t>
            </a:r>
            <a:endParaRPr lang="cs-CZ" sz="25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500" b="1" dirty="0"/>
              <a:t>Půdy velmi úrodné </a:t>
            </a:r>
            <a:r>
              <a:rPr lang="cs-CZ" sz="2500" dirty="0"/>
              <a:t>a</a:t>
            </a:r>
            <a:r>
              <a:rPr lang="en-US" sz="2500" dirty="0"/>
              <a:t> </a:t>
            </a:r>
            <a:r>
              <a:rPr lang="cs-CZ" sz="2500" dirty="0"/>
              <a:t>většinou proměněny ve </a:t>
            </a:r>
            <a:r>
              <a:rPr lang="cs-CZ" sz="2500" b="1" dirty="0"/>
              <a:t>světové obilnice</a:t>
            </a:r>
            <a:r>
              <a:rPr lang="cs-CZ" sz="25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500" dirty="0"/>
              <a:t>Severoamerická </a:t>
            </a:r>
            <a:r>
              <a:rPr lang="cs-CZ" sz="2500" b="1" dirty="0"/>
              <a:t>prérie</a:t>
            </a:r>
            <a:r>
              <a:rPr lang="cs-CZ" sz="25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000" b="1" dirty="0">
                <a:solidFill>
                  <a:srgbClr val="C00000"/>
                </a:solidFill>
              </a:rPr>
              <a:t>Jihoamerická pampa;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500" dirty="0"/>
              <a:t>Maďarská </a:t>
            </a:r>
            <a:r>
              <a:rPr lang="cs-CZ" sz="2500" b="1" dirty="0"/>
              <a:t>pusta</a:t>
            </a:r>
            <a:r>
              <a:rPr lang="cs-CZ" sz="25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500" dirty="0"/>
              <a:t>Mongolská </a:t>
            </a:r>
            <a:r>
              <a:rPr lang="cs-CZ" sz="2500" b="1" dirty="0"/>
              <a:t>step, </a:t>
            </a:r>
            <a:endParaRPr lang="en-US" sz="25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500" dirty="0"/>
              <a:t>Kazašská</a:t>
            </a:r>
            <a:r>
              <a:rPr lang="cs-CZ" sz="2500" b="1" dirty="0"/>
              <a:t> celina</a:t>
            </a:r>
            <a:r>
              <a:rPr lang="cs-CZ" sz="2500" dirty="0"/>
              <a:t>.</a:t>
            </a:r>
          </a:p>
          <a:p>
            <a:endParaRPr lang="cs-CZ" sz="16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ADFFFA5-3261-447C-98DF-E68B21752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8" r="4809"/>
          <a:stretch/>
        </p:blipFill>
        <p:spPr bwMode="auto">
          <a:xfrm>
            <a:off x="5171031" y="10"/>
            <a:ext cx="3144714" cy="320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ouvisející obrázek">
            <a:extLst>
              <a:ext uri="{FF2B5EF4-FFF2-40B4-BE49-F238E27FC236}">
                <a16:creationId xmlns:a16="http://schemas.microsoft.com/office/drawing/2014/main" id="{5327F5C5-4459-4242-AFEA-183667DBF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4" r="18801" b="1"/>
          <a:stretch/>
        </p:blipFill>
        <p:spPr bwMode="auto">
          <a:xfrm>
            <a:off x="5171033" y="3310128"/>
            <a:ext cx="3144712" cy="35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Výsledek obrázku pro jihoamericke pampy">
            <a:extLst>
              <a:ext uri="{FF2B5EF4-FFF2-40B4-BE49-F238E27FC236}">
                <a16:creationId xmlns:a16="http://schemas.microsoft.com/office/drawing/2014/main" id="{84D85B17-AED0-4FF1-96BE-4ED0C0261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3" r="7131"/>
          <a:stretch/>
        </p:blipFill>
        <p:spPr bwMode="auto">
          <a:xfrm>
            <a:off x="8416348" y="10"/>
            <a:ext cx="3775651" cy="413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3453E93C-CF22-442A-9017-0F90AB2D5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323"/>
          <a:stretch/>
        </p:blipFill>
        <p:spPr bwMode="auto">
          <a:xfrm>
            <a:off x="8416348" y="4233672"/>
            <a:ext cx="3775652" cy="2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3B09ABA-182A-45D7-AB57-2B0431AB9D89}"/>
              </a:ext>
            </a:extLst>
          </p:cNvPr>
          <p:cNvSpPr/>
          <p:nvPr/>
        </p:nvSpPr>
        <p:spPr>
          <a:xfrm>
            <a:off x="5607339" y="6316140"/>
            <a:ext cx="2272097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cs-CZ" dirty="0"/>
              <a:t>Severoamerická prérie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5A951CBD-EF01-4DB0-9DA5-BE2A2DB26AC9}"/>
              </a:ext>
            </a:extLst>
          </p:cNvPr>
          <p:cNvSpPr/>
          <p:nvPr/>
        </p:nvSpPr>
        <p:spPr>
          <a:xfrm>
            <a:off x="5912135" y="335596"/>
            <a:ext cx="1666931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cs-CZ" dirty="0"/>
              <a:t>Maďarská pusta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B754CAFC-81DF-4DC8-9F43-F56B90AE30B7}"/>
              </a:ext>
            </a:extLst>
          </p:cNvPr>
          <p:cNvSpPr/>
          <p:nvPr/>
        </p:nvSpPr>
        <p:spPr>
          <a:xfrm>
            <a:off x="8703029" y="6316140"/>
            <a:ext cx="3255186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cs-CZ" dirty="0"/>
              <a:t>Mongolská step / Kazašská celina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9B3EDB2C-67C1-46E1-9430-29C5EE40C022}"/>
              </a:ext>
            </a:extLst>
          </p:cNvPr>
          <p:cNvSpPr/>
          <p:nvPr/>
        </p:nvSpPr>
        <p:spPr>
          <a:xfrm>
            <a:off x="9253629" y="335596"/>
            <a:ext cx="2101088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cs-CZ" dirty="0"/>
              <a:t>Jihoamerická pampa</a:t>
            </a:r>
          </a:p>
        </p:txBody>
      </p:sp>
    </p:spTree>
    <p:extLst>
      <p:ext uri="{BB962C8B-B14F-4D97-AF65-F5344CB8AC3E}">
        <p14:creationId xmlns:p14="http://schemas.microsoft.com/office/powerpoint/2010/main" val="3786458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D7E4C9F-7EC2-4C52-9146-0E1435CC2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D614568-C5A7-43DC-A559-489B97219DB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7" r="-4" b="8554"/>
          <a:stretch/>
        </p:blipFill>
        <p:spPr bwMode="auto">
          <a:xfrm>
            <a:off x="-1" y="5"/>
            <a:ext cx="3922776" cy="3937609"/>
          </a:xfrm>
          <a:prstGeom prst="rect">
            <a:avLst/>
          </a:prstGeom>
          <a:noFill/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F1AFB97-78A9-4C37-90AD-0E7F86D6C16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2" r="4" b="4"/>
          <a:stretch/>
        </p:blipFill>
        <p:spPr bwMode="auto">
          <a:xfrm>
            <a:off x="4131633" y="10"/>
            <a:ext cx="3922776" cy="3937599"/>
          </a:xfrm>
          <a:prstGeom prst="rect">
            <a:avLst/>
          </a:prstGeom>
          <a:noFill/>
        </p:spPr>
      </p:pic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407F53F-36C0-410C-B38C-BC89A2D0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Patagonie a Ohňová země</a:t>
            </a:r>
          </a:p>
        </p:txBody>
      </p:sp>
      <p:pic>
        <p:nvPicPr>
          <p:cNvPr id="5" name="Obrázek 4" descr="VÃ½sledek obrÃ¡zku pro patagonie">
            <a:extLst>
              <a:ext uri="{FF2B5EF4-FFF2-40B4-BE49-F238E27FC236}">
                <a16:creationId xmlns:a16="http://schemas.microsoft.com/office/drawing/2014/main" id="{8338F695-756B-4278-94A2-F68949D020D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" r="30807" b="3"/>
          <a:stretch/>
        </p:blipFill>
        <p:spPr bwMode="auto">
          <a:xfrm>
            <a:off x="8263267" y="10"/>
            <a:ext cx="3928733" cy="3937599"/>
          </a:xfrm>
          <a:prstGeom prst="rect">
            <a:avLst/>
          </a:prstGeom>
          <a:noFill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797E9B-460A-4BC9-A13B-716B5482E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2596" y="4312521"/>
            <a:ext cx="3712464" cy="1844483"/>
          </a:xfrm>
        </p:spPr>
        <p:txBody>
          <a:bodyPr anchor="ctr">
            <a:normAutofit/>
          </a:bodyPr>
          <a:lstStyle/>
          <a:p>
            <a:r>
              <a:rPr lang="cs-CZ" sz="1600" dirty="0"/>
              <a:t>značení pro rozsáhlé území na jihu Jižní Ameriky, vzhledem k chladnějšímu podnebí je pro lidské osídlení převážně nehostinné.</a:t>
            </a:r>
          </a:p>
          <a:p>
            <a:r>
              <a:rPr lang="cs-CZ" sz="1600" dirty="0"/>
              <a:t>Na jihu Patagonie se nachází souostroví Ohňová země.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87E5004-A294-48D5-8362-5F13DD5B0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1" r="1" b="2959"/>
          <a:stretch/>
        </p:blipFill>
        <p:spPr bwMode="auto">
          <a:xfrm>
            <a:off x="8269224" y="4160171"/>
            <a:ext cx="3922776" cy="214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92B60A61-A09B-48FE-9528-F0FEE3A0D69D}"/>
              </a:ext>
            </a:extLst>
          </p:cNvPr>
          <p:cNvSpPr/>
          <p:nvPr/>
        </p:nvSpPr>
        <p:spPr>
          <a:xfrm>
            <a:off x="2465215" y="3446890"/>
            <a:ext cx="1110945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cs-CZ" dirty="0"/>
              <a:t>Patagonie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93D3C0E9-A9CD-4043-85BD-070FF71DFE67}"/>
              </a:ext>
            </a:extLst>
          </p:cNvPr>
          <p:cNvSpPr/>
          <p:nvPr/>
        </p:nvSpPr>
        <p:spPr>
          <a:xfrm>
            <a:off x="4295357" y="2981942"/>
            <a:ext cx="1467068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cs-CZ" dirty="0"/>
              <a:t>Ohňová země</a:t>
            </a:r>
          </a:p>
        </p:txBody>
      </p:sp>
    </p:spTree>
    <p:extLst>
      <p:ext uri="{BB962C8B-B14F-4D97-AF65-F5344CB8AC3E}">
        <p14:creationId xmlns:p14="http://schemas.microsoft.com/office/powerpoint/2010/main" val="1318346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02A688D-2693-4CAE-A2F8-B55985476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332" y="295108"/>
            <a:ext cx="4984665" cy="1058442"/>
          </a:xfrm>
        </p:spPr>
        <p:txBody>
          <a:bodyPr anchor="b"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Chile</a:t>
            </a:r>
            <a:br>
              <a:rPr lang="cs-CZ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země vína a pouště </a:t>
            </a:r>
            <a:r>
              <a:rPr lang="cs-CZ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Atacama</a:t>
            </a:r>
            <a:endParaRPr lang="cs-CZ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F93070D1-2BC5-42E4-A004-211514259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8"/>
          <a:stretch/>
        </p:blipFill>
        <p:spPr bwMode="auto">
          <a:xfrm>
            <a:off x="20" y="-1"/>
            <a:ext cx="4917198" cy="291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1CF03BDF-BAB0-4895-98AF-E26EE081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979264" y="-929399"/>
            <a:ext cx="2408650" cy="4367176"/>
            <a:chOff x="6833344" y="1502572"/>
            <a:chExt cx="2408650" cy="4343740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598CC8A-F5E2-4B20-8E5A-5C9F77B0E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0" flipH="1">
              <a:off x="4661474" y="3674442"/>
              <a:ext cx="434374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56EFDDC-4D10-40E2-B179-928889F8B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0">
              <a:off x="8039282" y="308817"/>
              <a:ext cx="0" cy="2405424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AE05351-315A-4BA9-A90A-FE5C94952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395425" y="1512087"/>
            <a:ext cx="579657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0" name="Picture 6">
            <a:extLst>
              <a:ext uri="{FF2B5EF4-FFF2-40B4-BE49-F238E27FC236}">
                <a16:creationId xmlns:a16="http://schemas.microsoft.com/office/drawing/2014/main" id="{FDF78E4D-CBF2-43A8-98A4-BA1173561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8" r="11773" b="5043"/>
          <a:stretch/>
        </p:blipFill>
        <p:spPr bwMode="auto">
          <a:xfrm>
            <a:off x="19" y="3165881"/>
            <a:ext cx="5129999" cy="369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E0EFD1-48E0-4EE8-9F0B-6F473DBC1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4332" y="1771024"/>
            <a:ext cx="4579230" cy="243463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bg1"/>
                </a:solidFill>
              </a:rPr>
              <a:t>Pobřežní stát (cca 4000 km), většina z 20 mil. obyvatel ve střední části a hlavním městě Santiago de Chile;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bg1"/>
                </a:solidFill>
              </a:rPr>
              <a:t>V Tichém oceánu k ní patří </a:t>
            </a:r>
            <a:br>
              <a:rPr lang="cs-CZ" sz="1800" dirty="0">
                <a:solidFill>
                  <a:schemeClr val="bg1"/>
                </a:solidFill>
              </a:rPr>
            </a:br>
            <a:r>
              <a:rPr lang="cs-CZ" sz="1800" dirty="0">
                <a:solidFill>
                  <a:schemeClr val="bg1"/>
                </a:solidFill>
              </a:rPr>
              <a:t>i Velikonoční ostrovy;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bg1"/>
                </a:solidFill>
              </a:rPr>
              <a:t>Rychle se rozvíjející ekonomika, </a:t>
            </a:r>
            <a:r>
              <a:rPr lang="cs-CZ" sz="1800" b="1" dirty="0">
                <a:solidFill>
                  <a:schemeClr val="bg1"/>
                </a:solidFill>
              </a:rPr>
              <a:t>lídr vývozu mědi, víno</a:t>
            </a:r>
            <a:r>
              <a:rPr lang="cs-CZ" sz="1800" dirty="0">
                <a:solidFill>
                  <a:schemeClr val="bg1"/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b="1" dirty="0">
                <a:solidFill>
                  <a:schemeClr val="bg1"/>
                </a:solidFill>
              </a:rPr>
              <a:t>Poušť </a:t>
            </a:r>
            <a:r>
              <a:rPr lang="cs-CZ" sz="1800" b="1" dirty="0" err="1">
                <a:solidFill>
                  <a:schemeClr val="bg1"/>
                </a:solidFill>
              </a:rPr>
              <a:t>Atacama</a:t>
            </a:r>
            <a:r>
              <a:rPr lang="cs-CZ" sz="1800" dirty="0">
                <a:solidFill>
                  <a:schemeClr val="bg1"/>
                </a:solidFill>
              </a:rPr>
              <a:t>, jedno z nejsušších míst na světě</a:t>
            </a:r>
            <a:r>
              <a:rPr lang="en-US" sz="1800" dirty="0">
                <a:solidFill>
                  <a:schemeClr val="bg1"/>
                </a:solidFill>
              </a:rPr>
              <a:t>,</a:t>
            </a:r>
            <a:r>
              <a:rPr lang="cs-CZ" sz="1800" dirty="0">
                <a:solidFill>
                  <a:schemeClr val="bg1"/>
                </a:solidFill>
              </a:rPr>
              <a:t> vzhledem k suchému počasí umístění mezinárodních observatoří s dalekohledy.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D20816A-53A8-414B-9615-2877C1081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3852756"/>
            <a:ext cx="4913995" cy="3005244"/>
            <a:chOff x="6836570" y="1502570"/>
            <a:chExt cx="4913995" cy="3005244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9CC84F6-0A3D-42D4-84D1-34E857123F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6842352" y="1502573"/>
              <a:ext cx="0" cy="3005241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76FD32F-1C07-4AF8-994F-CDC99B5D4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836570" y="1502570"/>
              <a:ext cx="4913995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388" name="Picture 4">
            <a:extLst>
              <a:ext uri="{FF2B5EF4-FFF2-40B4-BE49-F238E27FC236}">
                <a16:creationId xmlns:a16="http://schemas.microsoft.com/office/drawing/2014/main" id="{5B8EBDE7-93DE-4DAE-982B-C3581B28E1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" t="7550" b="32039"/>
          <a:stretch/>
        </p:blipFill>
        <p:spPr bwMode="auto">
          <a:xfrm>
            <a:off x="6027179" y="4423358"/>
            <a:ext cx="6164819" cy="243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39805232-5777-4A85-942E-6BB80CF20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73977" y="4853728"/>
            <a:ext cx="4800563" cy="2004272"/>
            <a:chOff x="6836571" y="1502570"/>
            <a:chExt cx="4800563" cy="2004272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2826189-C92E-4884-BA98-A2156BB5B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6837848" y="1502574"/>
              <a:ext cx="0" cy="2004268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9EC6AF7-21E3-4FF6-A839-F8004D2D7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836571" y="1502570"/>
              <a:ext cx="4800563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392" name="Picture 8" descr="Chile, země, mapa - mapa země Chile (Jižní Amerika - Amerika)">
            <a:extLst>
              <a:ext uri="{FF2B5EF4-FFF2-40B4-BE49-F238E27FC236}">
                <a16:creationId xmlns:a16="http://schemas.microsoft.com/office/drawing/2014/main" id="{DD537069-C0DF-4806-9B96-9B2259419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r="29374"/>
          <a:stretch/>
        </p:blipFill>
        <p:spPr bwMode="auto">
          <a:xfrm>
            <a:off x="10082811" y="0"/>
            <a:ext cx="2109169" cy="311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516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>
            <a:extLst>
              <a:ext uri="{FF2B5EF4-FFF2-40B4-BE49-F238E27FC236}">
                <a16:creationId xmlns:a16="http://schemas.microsoft.com/office/drawing/2014/main" id="{B5F73352-2FBD-41B0-93C9-6DB977285EC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494645" y="3286352"/>
            <a:ext cx="3959225" cy="2281691"/>
          </a:xfrm>
        </p:spPr>
        <p:txBody>
          <a:bodyPr anchor="t">
            <a:normAutofit/>
          </a:bodyPr>
          <a:lstStyle/>
          <a:p>
            <a:pPr algn="l"/>
            <a:r>
              <a:rPr lang="cs-CZ" alt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ARGENTINA </a:t>
            </a:r>
            <a:br>
              <a:rPr lang="cs-CZ" alt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vs. </a:t>
            </a:r>
            <a:br>
              <a:rPr lang="cs-CZ" alt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BRAZÍLIE</a:t>
            </a:r>
            <a:br>
              <a:rPr lang="cs-CZ" alt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srovnání států Jižní Ameriky</a:t>
            </a:r>
            <a:endParaRPr lang="cs-CZ" altLang="cs-CZ" sz="2000" b="1" dirty="0"/>
          </a:p>
        </p:txBody>
      </p:sp>
      <p:pic>
        <p:nvPicPr>
          <p:cNvPr id="11271" name="Picture 7" descr="Map of Brazil South America">
            <a:extLst>
              <a:ext uri="{FF2B5EF4-FFF2-40B4-BE49-F238E27FC236}">
                <a16:creationId xmlns:a16="http://schemas.microsoft.com/office/drawing/2014/main" id="{EB7FDF63-C38E-436D-872C-38AD907CA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45" y="259231"/>
            <a:ext cx="6997700" cy="29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Map of  Argentina, South America">
            <a:extLst>
              <a:ext uri="{FF2B5EF4-FFF2-40B4-BE49-F238E27FC236}">
                <a16:creationId xmlns:a16="http://schemas.microsoft.com/office/drawing/2014/main" id="{167AE285-313F-42A5-B2FE-7B745D0D2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732" y="3267544"/>
            <a:ext cx="3959225" cy="263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Map of Argentina, South American Countries">
            <a:extLst>
              <a:ext uri="{FF2B5EF4-FFF2-40B4-BE49-F238E27FC236}">
                <a16:creationId xmlns:a16="http://schemas.microsoft.com/office/drawing/2014/main" id="{B1C3C525-B947-41F5-A94B-1A1C3CE2E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37" y="259231"/>
            <a:ext cx="2055813" cy="564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4" name="Rectangle 12">
            <a:extLst>
              <a:ext uri="{FF2B5EF4-FFF2-40B4-BE49-F238E27FC236}">
                <a16:creationId xmlns:a16="http://schemas.microsoft.com/office/drawing/2014/main" id="{73C59603-DE1E-454D-A4F1-3095583E2E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4475" y="3105212"/>
            <a:ext cx="3830182" cy="916318"/>
          </a:xfrm>
        </p:spPr>
        <p:txBody>
          <a:bodyPr>
            <a:normAutofit/>
          </a:bodyPr>
          <a:lstStyle/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PŘIŘAĎ POJMY</a:t>
            </a:r>
            <a:b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(co pojmy znamenají…?)</a:t>
            </a:r>
          </a:p>
        </p:txBody>
      </p:sp>
      <p:sp>
        <p:nvSpPr>
          <p:cNvPr id="13325" name="Rectangle 13">
            <a:extLst>
              <a:ext uri="{FF2B5EF4-FFF2-40B4-BE49-F238E27FC236}">
                <a16:creationId xmlns:a16="http://schemas.microsoft.com/office/drawing/2014/main" id="{42BE9E24-9141-4ADD-B9FF-05FE07A896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660628"/>
            <a:ext cx="8229600" cy="5805487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1800"/>
              <a:t>Maradona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1800"/>
              <a:t>Pelé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1800"/>
              <a:t>Evita Peronová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1800"/>
              <a:t>J. Kubitschek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1800"/>
              <a:t>portugalština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1800"/>
              <a:t> španělština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1800"/>
              <a:t>káva, sója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1800"/>
              <a:t>hovězí maso a obilí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1800"/>
              <a:t>Amazonka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1800"/>
              <a:t>Paraná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1800"/>
              <a:t>Aconcagua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1800"/>
              <a:t>Pico da Neblina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1800"/>
              <a:t>real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1800"/>
              <a:t>peso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1800"/>
              <a:t>mírné podnebí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1800"/>
              <a:t>tropické podnebí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1800"/>
              <a:t>step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1800"/>
              <a:t>deštný prales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1800"/>
              <a:t>S</a:t>
            </a:r>
            <a:r>
              <a:rPr lang="en-US" altLang="cs-CZ" sz="1800">
                <a:cs typeface="Arial" panose="020B0604020202020204" pitchFamily="34" charset="0"/>
              </a:rPr>
              <a:t>ã</a:t>
            </a:r>
            <a:r>
              <a:rPr lang="cs-CZ" altLang="cs-CZ" sz="1800"/>
              <a:t>o Paulo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1800"/>
              <a:t>Buenos Aires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60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60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1600"/>
          </a:p>
        </p:txBody>
      </p:sp>
      <p:pic>
        <p:nvPicPr>
          <p:cNvPr id="13321" name="Picture 9">
            <a:extLst>
              <a:ext uri="{FF2B5EF4-FFF2-40B4-BE49-F238E27FC236}">
                <a16:creationId xmlns:a16="http://schemas.microsoft.com/office/drawing/2014/main" id="{74C3C7A4-608F-4CC5-9466-06FE317D2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7" y="164873"/>
            <a:ext cx="2051050" cy="13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>
            <a:extLst>
              <a:ext uri="{FF2B5EF4-FFF2-40B4-BE49-F238E27FC236}">
                <a16:creationId xmlns:a16="http://schemas.microsoft.com/office/drawing/2014/main" id="{3627C07E-12CC-4F49-9B9A-70DF6A0A5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2" y="164873"/>
            <a:ext cx="2016125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D2102B-F68B-4BE5-B646-C3471666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934" y="756686"/>
            <a:ext cx="6586491" cy="1558121"/>
          </a:xfrm>
        </p:spPr>
        <p:txBody>
          <a:bodyPr anchor="ctr">
            <a:norm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Regiony Jižní Ameriky</a:t>
            </a: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100" b="1" dirty="0"/>
              <a:t>Geografické rozdělení (do 3 regionů)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41F536-877F-4626-87DE-60789FD62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934" y="2314807"/>
            <a:ext cx="6586489" cy="40580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u="sng" dirty="0">
                <a:solidFill>
                  <a:srgbClr val="FF0000"/>
                </a:solidFill>
              </a:rPr>
              <a:t>1. Andský region (v okolí And)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br>
              <a:rPr lang="cs-CZ" sz="2400" dirty="0"/>
            </a:br>
            <a:r>
              <a:rPr lang="cs-CZ" sz="2400" dirty="0"/>
              <a:t>je tvořen 4 státy – </a:t>
            </a:r>
            <a:r>
              <a:rPr lang="cs-CZ" sz="2400" b="1" dirty="0"/>
              <a:t>Kolumbie</a:t>
            </a:r>
            <a:r>
              <a:rPr lang="cs-CZ" sz="2400" dirty="0"/>
              <a:t> (</a:t>
            </a:r>
            <a:r>
              <a:rPr lang="cs-CZ" sz="2400" dirty="0" err="1"/>
              <a:t>Bogotá</a:t>
            </a:r>
            <a:r>
              <a:rPr lang="cs-CZ" sz="2400" dirty="0"/>
              <a:t>), </a:t>
            </a:r>
            <a:r>
              <a:rPr lang="cs-CZ" sz="2400" b="1" dirty="0"/>
              <a:t>Ekvádor </a:t>
            </a:r>
            <a:r>
              <a:rPr lang="cs-CZ" sz="2400" dirty="0"/>
              <a:t>(Quito), </a:t>
            </a:r>
            <a:r>
              <a:rPr lang="cs-CZ" sz="2400" b="1" dirty="0"/>
              <a:t>Peru</a:t>
            </a:r>
            <a:r>
              <a:rPr lang="cs-CZ" sz="2400" dirty="0"/>
              <a:t> (Lima), </a:t>
            </a:r>
            <a:r>
              <a:rPr lang="cs-CZ" sz="2400" b="1" dirty="0"/>
              <a:t>Bolívie</a:t>
            </a:r>
            <a:r>
              <a:rPr lang="cs-CZ" sz="2400" dirty="0"/>
              <a:t> (</a:t>
            </a:r>
            <a:r>
              <a:rPr lang="cs-CZ" sz="2400" dirty="0" err="1"/>
              <a:t>Sucre</a:t>
            </a:r>
            <a:r>
              <a:rPr lang="cs-CZ" sz="2400" dirty="0"/>
              <a:t>).</a:t>
            </a:r>
            <a:endParaRPr lang="cs-CZ" sz="2400" b="1" dirty="0"/>
          </a:p>
          <a:p>
            <a:pPr marL="0" indent="0">
              <a:buNone/>
            </a:pPr>
            <a:r>
              <a:rPr lang="cs-CZ" sz="2400" b="1" u="sng" dirty="0">
                <a:solidFill>
                  <a:srgbClr val="FF0000"/>
                </a:solidFill>
              </a:rPr>
              <a:t>2. Oblast Brazílie a okolních států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br>
              <a:rPr lang="cs-CZ" sz="2400" dirty="0"/>
            </a:br>
            <a:r>
              <a:rPr lang="cs-CZ" sz="2400" b="1" dirty="0"/>
              <a:t>Brazílie</a:t>
            </a:r>
            <a:r>
              <a:rPr lang="cs-CZ" sz="2400" dirty="0"/>
              <a:t> (</a:t>
            </a:r>
            <a:r>
              <a:rPr lang="cs-CZ" sz="2400" dirty="0" err="1"/>
              <a:t>Brasília</a:t>
            </a:r>
            <a:r>
              <a:rPr lang="cs-CZ" sz="2400" dirty="0"/>
              <a:t>), </a:t>
            </a:r>
            <a:r>
              <a:rPr lang="cs-CZ" sz="2400" b="1" dirty="0"/>
              <a:t>Venezuela</a:t>
            </a:r>
            <a:r>
              <a:rPr lang="cs-CZ" sz="2400" dirty="0"/>
              <a:t> (Caracas), </a:t>
            </a:r>
            <a:r>
              <a:rPr lang="cs-CZ" sz="2400" b="1" dirty="0"/>
              <a:t>Francouzská Guyana</a:t>
            </a:r>
            <a:r>
              <a:rPr lang="cs-CZ" sz="2400" dirty="0"/>
              <a:t> (</a:t>
            </a:r>
            <a:r>
              <a:rPr lang="cs-CZ" sz="2400" dirty="0" err="1"/>
              <a:t>Cayenne</a:t>
            </a:r>
            <a:r>
              <a:rPr lang="cs-CZ" sz="2400" dirty="0"/>
              <a:t>), </a:t>
            </a:r>
            <a:r>
              <a:rPr lang="cs-CZ" sz="2400" b="1" dirty="0"/>
              <a:t>Surinam</a:t>
            </a:r>
            <a:r>
              <a:rPr lang="cs-CZ" sz="2400" dirty="0"/>
              <a:t> (Paramaribo) a </a:t>
            </a:r>
            <a:r>
              <a:rPr lang="cs-CZ" sz="2400" b="1" dirty="0"/>
              <a:t>Guyana</a:t>
            </a:r>
            <a:r>
              <a:rPr lang="cs-CZ" sz="2400" dirty="0"/>
              <a:t> (Georgetown).</a:t>
            </a:r>
          </a:p>
          <a:p>
            <a:pPr marL="0" indent="0">
              <a:buNone/>
            </a:pPr>
            <a:r>
              <a:rPr lang="cs-CZ" sz="2400" b="1" u="sng" dirty="0">
                <a:solidFill>
                  <a:srgbClr val="FF0000"/>
                </a:solidFill>
              </a:rPr>
              <a:t>3. Země jižního cípu (CONO SUR)</a:t>
            </a:r>
            <a:br>
              <a:rPr lang="cs-CZ" sz="2400" b="1" u="sng" dirty="0">
                <a:solidFill>
                  <a:srgbClr val="FF0000"/>
                </a:solidFill>
              </a:rPr>
            </a:br>
            <a:r>
              <a:rPr lang="cs-CZ" sz="2400" b="1" dirty="0"/>
              <a:t>Chile</a:t>
            </a:r>
            <a:r>
              <a:rPr lang="cs-CZ" sz="2400" dirty="0"/>
              <a:t> (Santiago de Chile), </a:t>
            </a:r>
            <a:r>
              <a:rPr lang="cs-CZ" sz="2400" b="1" dirty="0"/>
              <a:t>Argentina</a:t>
            </a:r>
            <a:r>
              <a:rPr lang="cs-CZ" sz="2400" dirty="0"/>
              <a:t> (Buenos Aires), </a:t>
            </a:r>
            <a:r>
              <a:rPr lang="cs-CZ" sz="2400" b="1" dirty="0"/>
              <a:t>Paraguay</a:t>
            </a:r>
            <a:r>
              <a:rPr lang="cs-CZ" sz="2400" dirty="0"/>
              <a:t> (Asunción) a </a:t>
            </a:r>
            <a:r>
              <a:rPr lang="cs-CZ" sz="2400" b="1" dirty="0"/>
              <a:t>Uruguay</a:t>
            </a:r>
            <a:r>
              <a:rPr lang="cs-CZ" sz="2400" dirty="0"/>
              <a:t> (Montevideo).</a:t>
            </a:r>
            <a:endParaRPr lang="cs-CZ" sz="2400" b="1" dirty="0"/>
          </a:p>
        </p:txBody>
      </p:sp>
      <p:pic>
        <p:nvPicPr>
          <p:cNvPr id="10" name="Obrázek 9" descr="VÃ½sledek obrÃ¡zku pro jiÅ¾nÃ­ amerika">
            <a:extLst>
              <a:ext uri="{FF2B5EF4-FFF2-40B4-BE49-F238E27FC236}">
                <a16:creationId xmlns:a16="http://schemas.microsoft.com/office/drawing/2014/main" id="{56962B50-629C-46D5-9638-3B26B3707EC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r="13155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95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177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>
            <a:extLst>
              <a:ext uri="{FF2B5EF4-FFF2-40B4-BE49-F238E27FC236}">
                <a16:creationId xmlns:a16="http://schemas.microsoft.com/office/drawing/2014/main" id="{DE05FBD3-E0E3-4D88-AA29-27FD18FB5C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Doplň chybějící pojmy</a:t>
            </a:r>
          </a:p>
        </p:txBody>
      </p:sp>
      <p:pic>
        <p:nvPicPr>
          <p:cNvPr id="7173" name="Picture 5">
            <a:extLst>
              <a:ext uri="{FF2B5EF4-FFF2-40B4-BE49-F238E27FC236}">
                <a16:creationId xmlns:a16="http://schemas.microsoft.com/office/drawing/2014/main" id="{86E2CD13-59EF-481B-84F1-2244C60A3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84314"/>
            <a:ext cx="9144000" cy="243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 Box 6">
            <a:extLst>
              <a:ext uri="{FF2B5EF4-FFF2-40B4-BE49-F238E27FC236}">
                <a16:creationId xmlns:a16="http://schemas.microsoft.com/office/drawing/2014/main" id="{64480DF0-04C0-4C16-B181-237D81649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4456113"/>
            <a:ext cx="9058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/>
              <a:t>Pojmy Argentina:</a:t>
            </a:r>
            <a:r>
              <a:rPr lang="cs-CZ" altLang="cs-CZ"/>
              <a:t> španělština, Gran Chaco – La Platskou nížinu – Patagonii, mírném, hovězího masa, pampou, mírném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6">
            <a:extLst>
              <a:ext uri="{FF2B5EF4-FFF2-40B4-BE49-F238E27FC236}">
                <a16:creationId xmlns:a16="http://schemas.microsoft.com/office/drawing/2014/main" id="{2CC3BE57-C715-499A-85FE-7ACA6C664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00664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/>
              <a:t>Pojmy Brazílie:</a:t>
            </a:r>
            <a:r>
              <a:rPr lang="cs-CZ" altLang="cs-CZ"/>
              <a:t> katolické, kopané a karnevalů, 5., železná ruda-černé uhlí-fosfáty, 26., </a:t>
            </a:r>
          </a:p>
          <a:p>
            <a:r>
              <a:rPr lang="cs-CZ" altLang="cs-CZ"/>
              <a:t>Amazonské nížině, 70%, Sao Paulo, Portugalců-indiánů-černochů, pšenici a kukuřici, káva-třtina-kakao-pomeranč-banány-hovězí maso, ohrožena nadměrným </a:t>
            </a:r>
          </a:p>
          <a:p>
            <a:r>
              <a:rPr lang="cs-CZ" altLang="cs-CZ"/>
              <a:t>kácením, portugalština</a:t>
            </a:r>
          </a:p>
        </p:txBody>
      </p:sp>
      <p:pic>
        <p:nvPicPr>
          <p:cNvPr id="3079" name="Picture 7">
            <a:extLst>
              <a:ext uri="{FF2B5EF4-FFF2-40B4-BE49-F238E27FC236}">
                <a16:creationId xmlns:a16="http://schemas.microsoft.com/office/drawing/2014/main" id="{6812CA21-4746-4E29-A058-05498040F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96939"/>
            <a:ext cx="9144000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0" name="Rectangle 8">
            <a:extLst>
              <a:ext uri="{FF2B5EF4-FFF2-40B4-BE49-F238E27FC236}">
                <a16:creationId xmlns:a16="http://schemas.microsoft.com/office/drawing/2014/main" id="{F68E0B7C-04B1-435E-9262-6D76C10780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r>
              <a:rPr lang="cs-CZ" altLang="cs-CZ" sz="4000"/>
              <a:t>Doplň chybějící pojmy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JIŽNÍ AMERIKA">
            <a:extLst>
              <a:ext uri="{FF2B5EF4-FFF2-40B4-BE49-F238E27FC236}">
                <a16:creationId xmlns:a16="http://schemas.microsoft.com/office/drawing/2014/main" id="{316EF2CA-C373-4342-B366-25515379D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945" y="368148"/>
            <a:ext cx="4274977" cy="622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4D99763-ADE6-47C9-8ED8-14FCC0679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25" y="368148"/>
            <a:ext cx="2557034" cy="2636309"/>
          </a:xfrm>
        </p:spPr>
        <p:txBody>
          <a:bodyPr anchor="t">
            <a:normAutofit/>
          </a:bodyPr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Andský </a:t>
            </a:r>
            <a:b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lang="cs-CZ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Jižní </a:t>
            </a:r>
            <a:br>
              <a:rPr lang="cs-CZ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Ameriky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4ECBAC-8BCF-4749-8FDA-51F0828FC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225" y="3343582"/>
            <a:ext cx="2945573" cy="3143961"/>
          </a:xfrm>
          <a:solidFill>
            <a:schemeClr val="bg2"/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u="sng" dirty="0"/>
              <a:t>je tvořen 4 státy: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Kolumbie (1)</a:t>
            </a:r>
            <a:r>
              <a:rPr lang="cs-CZ" dirty="0"/>
              <a:t> (</a:t>
            </a:r>
            <a:r>
              <a:rPr lang="cs-CZ" dirty="0" err="1"/>
              <a:t>Bogotá</a:t>
            </a:r>
            <a:r>
              <a:rPr lang="cs-CZ" dirty="0"/>
              <a:t>),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Ekvádor (2)</a:t>
            </a:r>
            <a:r>
              <a:rPr lang="cs-CZ" dirty="0"/>
              <a:t> (Quito),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Peru</a:t>
            </a:r>
            <a:r>
              <a:rPr lang="cs-CZ" dirty="0"/>
              <a:t> </a:t>
            </a:r>
            <a:r>
              <a:rPr lang="cs-CZ" b="1" dirty="0"/>
              <a:t>(3)</a:t>
            </a:r>
            <a:r>
              <a:rPr lang="cs-CZ" dirty="0"/>
              <a:t> (Lima)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Bolívie</a:t>
            </a:r>
            <a:r>
              <a:rPr lang="cs-CZ" dirty="0"/>
              <a:t> </a:t>
            </a:r>
            <a:r>
              <a:rPr lang="cs-CZ" b="1" dirty="0"/>
              <a:t>(4)</a:t>
            </a:r>
            <a:r>
              <a:rPr lang="cs-CZ" dirty="0"/>
              <a:t> (</a:t>
            </a:r>
            <a:r>
              <a:rPr lang="cs-CZ" dirty="0" err="1"/>
              <a:t>Sucre</a:t>
            </a:r>
            <a:r>
              <a:rPr lang="cs-CZ" dirty="0"/>
              <a:t>).</a:t>
            </a:r>
            <a:endParaRPr lang="cs-CZ" sz="22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E2B9658-06C7-4B55-A841-956470D9ACB4}"/>
              </a:ext>
            </a:extLst>
          </p:cNvPr>
          <p:cNvSpPr txBox="1"/>
          <p:nvPr/>
        </p:nvSpPr>
        <p:spPr>
          <a:xfrm>
            <a:off x="7125511" y="368148"/>
            <a:ext cx="4729378" cy="63819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200" b="1" u="sng" dirty="0" err="1"/>
              <a:t>Char</a:t>
            </a:r>
            <a:r>
              <a:rPr lang="cs-CZ" sz="2200" b="1" u="sng" dirty="0"/>
              <a:t>. znak Andy </a:t>
            </a:r>
            <a:r>
              <a:rPr lang="cs-CZ" sz="2200" dirty="0"/>
              <a:t>(pohoří), součást pásu hor v Americe Kordillery;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200" b="1" u="sng" dirty="0"/>
              <a:t>Podnebí tropické až mírné</a:t>
            </a:r>
            <a:r>
              <a:rPr lang="cs-CZ" sz="2200" b="1" dirty="0"/>
              <a:t> </a:t>
            </a:r>
            <a:r>
              <a:rPr lang="cs-CZ" sz="2200" dirty="0"/>
              <a:t>ovlivněné studeným mořským proudem </a:t>
            </a:r>
            <a:br>
              <a:rPr lang="cs-CZ" sz="2200" dirty="0"/>
            </a:br>
            <a:r>
              <a:rPr lang="cs-CZ" sz="2200" dirty="0"/>
              <a:t>a přítomností hor;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200" b="1" u="sng" dirty="0"/>
              <a:t>Obecně méně srážek</a:t>
            </a:r>
            <a:r>
              <a:rPr lang="cs-CZ" sz="2200" dirty="0"/>
              <a:t>, sušší vzduch;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200" b="1" u="sng" dirty="0"/>
              <a:t>Jazyk španělština, křesťanství</a:t>
            </a:r>
            <a:r>
              <a:rPr lang="cs-CZ" sz="2200" dirty="0"/>
              <a:t>, tradice, tradiční zemědělství </a:t>
            </a:r>
            <a:br>
              <a:rPr lang="cs-CZ" sz="2200" dirty="0"/>
            </a:br>
            <a:r>
              <a:rPr lang="cs-CZ" sz="2200" dirty="0"/>
              <a:t>v horách, pastviny pro </a:t>
            </a:r>
            <a:r>
              <a:rPr lang="cs-CZ" sz="2200" b="1" u="sng" dirty="0"/>
              <a:t>lamy a ovce</a:t>
            </a:r>
            <a:r>
              <a:rPr lang="cs-CZ" sz="22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200" dirty="0"/>
              <a:t>Obyvatelstvo žije u pobřeží, více</a:t>
            </a:r>
            <a:r>
              <a:rPr lang="cs-CZ" sz="2200" b="1" u="sng" dirty="0"/>
              <a:t> původních indiánů v populaci </a:t>
            </a:r>
            <a:br>
              <a:rPr lang="cs-CZ" sz="2200" b="1" u="sng" dirty="0"/>
            </a:br>
            <a:r>
              <a:rPr lang="cs-CZ" sz="2200" dirty="0"/>
              <a:t>až 50 </a:t>
            </a:r>
            <a:r>
              <a:rPr lang="en-US" sz="2200" dirty="0"/>
              <a:t>% </a:t>
            </a:r>
            <a:r>
              <a:rPr lang="cs-CZ" sz="2200" dirty="0"/>
              <a:t>v populaci /díky Andám/, dále míšenci </a:t>
            </a:r>
            <a:r>
              <a:rPr lang="cs-CZ" sz="2200" b="1" dirty="0"/>
              <a:t>mestici</a:t>
            </a:r>
            <a:r>
              <a:rPr lang="cs-CZ" sz="2200" dirty="0"/>
              <a:t> (směs indiáni </a:t>
            </a:r>
            <a:br>
              <a:rPr lang="cs-CZ" sz="2200" dirty="0"/>
            </a:br>
            <a:r>
              <a:rPr lang="cs-CZ" sz="2200" dirty="0"/>
              <a:t>+ Španělé, Portugalci);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200" b="1" dirty="0"/>
              <a:t>Dávné civilizace Inků (Peru)</a:t>
            </a:r>
            <a:r>
              <a:rPr lang="cs-CZ" sz="2200" dirty="0"/>
              <a:t>, turistika (památky dávných indiánské říše);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200" dirty="0"/>
              <a:t>Vysoké nadmořské výšky;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200" b="1" dirty="0"/>
              <a:t>Roste zde </a:t>
            </a:r>
            <a:r>
              <a:rPr lang="cs-CZ" sz="2200" b="1" dirty="0" err="1"/>
              <a:t>kokainovník</a:t>
            </a:r>
            <a:r>
              <a:rPr lang="cs-CZ" sz="2200" b="1" dirty="0"/>
              <a:t> pravý</a:t>
            </a:r>
            <a:r>
              <a:rPr lang="cs-CZ" sz="2200" dirty="0"/>
              <a:t>;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69C2897A-A2D4-4B50-AAFF-487B7BDA2107}"/>
              </a:ext>
            </a:extLst>
          </p:cNvPr>
          <p:cNvSpPr/>
          <p:nvPr/>
        </p:nvSpPr>
        <p:spPr>
          <a:xfrm>
            <a:off x="3249537" y="1005079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(1)</a:t>
            </a:r>
            <a:r>
              <a:rPr lang="cs-CZ" dirty="0"/>
              <a:t> 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4784651E-6E77-49D1-8703-C90EA48EE674}"/>
              </a:ext>
            </a:extLst>
          </p:cNvPr>
          <p:cNvSpPr/>
          <p:nvPr/>
        </p:nvSpPr>
        <p:spPr>
          <a:xfrm>
            <a:off x="2847526" y="1483677"/>
            <a:ext cx="445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(2)</a:t>
            </a:r>
            <a:endParaRPr lang="cs-CZ" dirty="0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DC0E4982-6726-4B5E-95C0-BAE8B38DC0D1}"/>
              </a:ext>
            </a:extLst>
          </p:cNvPr>
          <p:cNvSpPr/>
          <p:nvPr/>
        </p:nvSpPr>
        <p:spPr>
          <a:xfrm>
            <a:off x="3048735" y="2087950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(3)</a:t>
            </a:r>
            <a:r>
              <a:rPr lang="cs-CZ" dirty="0"/>
              <a:t> 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689A0564-75F8-4050-850E-005BF40C4E62}"/>
              </a:ext>
            </a:extLst>
          </p:cNvPr>
          <p:cNvSpPr/>
          <p:nvPr/>
        </p:nvSpPr>
        <p:spPr>
          <a:xfrm>
            <a:off x="4088391" y="2754730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(4)</a:t>
            </a:r>
            <a:r>
              <a:rPr lang="cs-CZ" dirty="0"/>
              <a:t> </a:t>
            </a:r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147C3E5A-791D-4FD0-9408-607BF7C93779}"/>
              </a:ext>
            </a:extLst>
          </p:cNvPr>
          <p:cNvCxnSpPr>
            <a:cxnSpLocks/>
          </p:cNvCxnSpPr>
          <p:nvPr/>
        </p:nvCxnSpPr>
        <p:spPr>
          <a:xfrm>
            <a:off x="2223247" y="1658280"/>
            <a:ext cx="47476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délník 24">
            <a:extLst>
              <a:ext uri="{FF2B5EF4-FFF2-40B4-BE49-F238E27FC236}">
                <a16:creationId xmlns:a16="http://schemas.microsoft.com/office/drawing/2014/main" id="{61C21AE5-9B39-45FE-8297-D2E0544B8D93}"/>
              </a:ext>
            </a:extLst>
          </p:cNvPr>
          <p:cNvSpPr/>
          <p:nvPr/>
        </p:nvSpPr>
        <p:spPr>
          <a:xfrm>
            <a:off x="6267670" y="1363525"/>
            <a:ext cx="785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rovník</a:t>
            </a:r>
          </a:p>
        </p:txBody>
      </p:sp>
    </p:spTree>
    <p:extLst>
      <p:ext uri="{BB962C8B-B14F-4D97-AF65-F5344CB8AC3E}">
        <p14:creationId xmlns:p14="http://schemas.microsoft.com/office/powerpoint/2010/main" val="3219691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D48D98-6942-42B5-957F-1DBA763B7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4" y="3965201"/>
            <a:ext cx="3290887" cy="2027983"/>
          </a:xfrm>
        </p:spPr>
        <p:txBody>
          <a:bodyPr anchor="ctr">
            <a:normAutofit/>
          </a:bodyPr>
          <a:lstStyle/>
          <a:p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Humboldtův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Peruánský mořský proud</a:t>
            </a:r>
          </a:p>
        </p:txBody>
      </p:sp>
      <p:pic>
        <p:nvPicPr>
          <p:cNvPr id="4098" name="Picture 2" descr="Želví „stop“ napříč Pacifikem: dvanáct tisíc mil pod mořem - iDNES.cz">
            <a:extLst>
              <a:ext uri="{FF2B5EF4-FFF2-40B4-BE49-F238E27FC236}">
                <a16:creationId xmlns:a16="http://schemas.microsoft.com/office/drawing/2014/main" id="{05200E38-C3A9-4ABB-954F-EACF76A0E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6" b="19120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0F4266-7756-4586-A3C7-497FBCA12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0" y="3752848"/>
            <a:ext cx="7818714" cy="2452687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Studený mořský proud na západním pobřeží Jižní Ameriky;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Ovlivňuje ráz počasí v Jižní Americe na sušší (bez srážek) a studenější;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Velmi dobré místo pro živočichy, zejména drobné sardinka, makrela. 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7B80ABA-BFF2-45A0-BA43-CB6887970F1F}"/>
              </a:ext>
            </a:extLst>
          </p:cNvPr>
          <p:cNvSpPr/>
          <p:nvPr/>
        </p:nvSpPr>
        <p:spPr>
          <a:xfrm>
            <a:off x="8002548" y="1278590"/>
            <a:ext cx="2178802" cy="677108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cs-CZ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Humboldtův</a:t>
            </a:r>
          </a:p>
          <a:p>
            <a:r>
              <a:rPr lang="cs-CZ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Peruánský proud</a:t>
            </a:r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3961400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BA1682FA-5024-4C7A-A759-3C21AE33776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90141" y="460326"/>
            <a:ext cx="7547685" cy="1116759"/>
          </a:xfrm>
          <a:solidFill>
            <a:srgbClr val="00B0F0"/>
          </a:solidFill>
        </p:spPr>
        <p:txBody>
          <a:bodyPr/>
          <a:lstStyle/>
          <a:p>
            <a:pPr algn="ctr" eaLnBrk="1" hangingPunct="1"/>
            <a:r>
              <a:rPr lang="cs-CZ" alt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Mořské/oceánské proudy</a:t>
            </a:r>
          </a:p>
        </p:txBody>
      </p:sp>
      <p:pic>
        <p:nvPicPr>
          <p:cNvPr id="8195" name="Picture 5" descr="currents">
            <a:extLst>
              <a:ext uri="{FF2B5EF4-FFF2-40B4-BE49-F238E27FC236}">
                <a16:creationId xmlns:a16="http://schemas.microsoft.com/office/drawing/2014/main" id="{15526AFF-4E65-4DD7-B0CC-56D22A1EE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925" y="216563"/>
            <a:ext cx="3291840" cy="160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Výsledek obrázku pro oceánské proudy">
            <a:extLst>
              <a:ext uri="{FF2B5EF4-FFF2-40B4-BE49-F238E27FC236}">
                <a16:creationId xmlns:a16="http://schemas.microsoft.com/office/drawing/2014/main" id="{50AA7BBA-52AC-4B5B-BB17-41FBC43E6B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4" t="31106" r="4677" b="12472"/>
          <a:stretch/>
        </p:blipFill>
        <p:spPr bwMode="auto">
          <a:xfrm>
            <a:off x="386796" y="1820849"/>
            <a:ext cx="11564013" cy="468191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D46E4D-B7E4-453E-A449-63E7F1D62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24" y="375568"/>
            <a:ext cx="3152686" cy="1025494"/>
          </a:xfrm>
        </p:spPr>
        <p:txBody>
          <a:bodyPr anchor="b">
            <a:normAutofit/>
          </a:bodyPr>
          <a:lstStyle/>
          <a:p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Kolumbie</a:t>
            </a:r>
            <a:b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Karibik za málo peněz</a:t>
            </a:r>
          </a:p>
        </p:txBody>
      </p:sp>
      <p:pic>
        <p:nvPicPr>
          <p:cNvPr id="5132" name="Picture 12" descr="Fotogalerie: Likvidace plantáže koky v provincii Narino na severu ...">
            <a:extLst>
              <a:ext uri="{FF2B5EF4-FFF2-40B4-BE49-F238E27FC236}">
                <a16:creationId xmlns:a16="http://schemas.microsoft.com/office/drawing/2014/main" id="{49630049-D9B9-41EA-BBDB-9D90C1250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0" r="2" b="9361"/>
          <a:stretch/>
        </p:blipFill>
        <p:spPr bwMode="auto">
          <a:xfrm>
            <a:off x="7323745" y="0"/>
            <a:ext cx="4868255" cy="293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275B0D-5D36-4294-9FF7-F8351AC44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224" y="1605843"/>
            <a:ext cx="3754317" cy="477650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200" dirty="0"/>
              <a:t>Součást karibské Jižní Ameriky, s hl. městem </a:t>
            </a:r>
            <a:r>
              <a:rPr lang="cs-CZ" sz="2200" dirty="0" err="1"/>
              <a:t>Bogotá</a:t>
            </a:r>
            <a:r>
              <a:rPr lang="cs-CZ" sz="2200" dirty="0"/>
              <a:t> 2600 m n.m.;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/>
              <a:t>Drogy, drogové kartely, Pablo Escobar, kokaturismus;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/>
              <a:t>Španělština, katolická víra, </a:t>
            </a:r>
            <a:r>
              <a:rPr lang="cs-CZ" sz="2200" b="1" dirty="0"/>
              <a:t>káva (nejlepší na světě)</a:t>
            </a:r>
            <a:r>
              <a:rPr lang="cs-CZ" sz="2200" dirty="0"/>
              <a:t>, banány, kakao, cukrová třtina;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/>
              <a:t>Těžba ropy, zemního plynu, antimonu a cínu;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/>
              <a:t>Populární cyklistika (Quintana, Tour de France 2019 - Bernal), </a:t>
            </a:r>
            <a:br>
              <a:rPr lang="cs-CZ" sz="2200" dirty="0"/>
            </a:br>
            <a:r>
              <a:rPr lang="cs-CZ" sz="2200" dirty="0"/>
              <a:t>fotbal, Shakira …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2400" dirty="0"/>
          </a:p>
          <a:p>
            <a:endParaRPr lang="cs-CZ" sz="2400" dirty="0"/>
          </a:p>
        </p:txBody>
      </p:sp>
      <p:pic>
        <p:nvPicPr>
          <p:cNvPr id="5122" name="Picture 2" descr="Colombia Map (Physical) - Worldometer">
            <a:extLst>
              <a:ext uri="{FF2B5EF4-FFF2-40B4-BE49-F238E27FC236}">
                <a16:creationId xmlns:a16="http://schemas.microsoft.com/office/drawing/2014/main" id="{BD89046C-2CCD-4884-84A8-907B1366C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2" r="-9" b="16285"/>
          <a:stretch/>
        </p:blipFill>
        <p:spPr bwMode="auto">
          <a:xfrm>
            <a:off x="7323746" y="1688387"/>
            <a:ext cx="4868254" cy="516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E71B30A-75E2-475F-8E84-DD861BEED58E}"/>
              </a:ext>
            </a:extLst>
          </p:cNvPr>
          <p:cNvSpPr txBox="1"/>
          <p:nvPr/>
        </p:nvSpPr>
        <p:spPr>
          <a:xfrm>
            <a:off x="4354363" y="138121"/>
            <a:ext cx="2801714" cy="6937453"/>
          </a:xfrm>
          <a:custGeom>
            <a:avLst/>
            <a:gdLst>
              <a:gd name="connsiteX0" fmla="*/ 0 w 2793763"/>
              <a:gd name="connsiteY0" fmla="*/ 0 h 6678751"/>
              <a:gd name="connsiteX1" fmla="*/ 2793763 w 2793763"/>
              <a:gd name="connsiteY1" fmla="*/ 0 h 6678751"/>
              <a:gd name="connsiteX2" fmla="*/ 2793763 w 2793763"/>
              <a:gd name="connsiteY2" fmla="*/ 6678751 h 6678751"/>
              <a:gd name="connsiteX3" fmla="*/ 0 w 2793763"/>
              <a:gd name="connsiteY3" fmla="*/ 6678751 h 6678751"/>
              <a:gd name="connsiteX4" fmla="*/ 0 w 2793763"/>
              <a:gd name="connsiteY4" fmla="*/ 0 h 6678751"/>
              <a:gd name="connsiteX0" fmla="*/ 0 w 2793763"/>
              <a:gd name="connsiteY0" fmla="*/ 0 h 6764209"/>
              <a:gd name="connsiteX1" fmla="*/ 2793763 w 2793763"/>
              <a:gd name="connsiteY1" fmla="*/ 85458 h 6764209"/>
              <a:gd name="connsiteX2" fmla="*/ 2793763 w 2793763"/>
              <a:gd name="connsiteY2" fmla="*/ 6764209 h 6764209"/>
              <a:gd name="connsiteX3" fmla="*/ 0 w 2793763"/>
              <a:gd name="connsiteY3" fmla="*/ 6764209 h 6764209"/>
              <a:gd name="connsiteX4" fmla="*/ 0 w 2793763"/>
              <a:gd name="connsiteY4" fmla="*/ 0 h 6764209"/>
              <a:gd name="connsiteX0" fmla="*/ 0 w 2793763"/>
              <a:gd name="connsiteY0" fmla="*/ 2007 h 6766216"/>
              <a:gd name="connsiteX1" fmla="*/ 2777860 w 2793763"/>
              <a:gd name="connsiteY1" fmla="*/ 0 h 6766216"/>
              <a:gd name="connsiteX2" fmla="*/ 2793763 w 2793763"/>
              <a:gd name="connsiteY2" fmla="*/ 6766216 h 6766216"/>
              <a:gd name="connsiteX3" fmla="*/ 0 w 2793763"/>
              <a:gd name="connsiteY3" fmla="*/ 6766216 h 6766216"/>
              <a:gd name="connsiteX4" fmla="*/ 0 w 2793763"/>
              <a:gd name="connsiteY4" fmla="*/ 2007 h 6766216"/>
              <a:gd name="connsiteX0" fmla="*/ 0 w 2793763"/>
              <a:gd name="connsiteY0" fmla="*/ 2007 h 6853680"/>
              <a:gd name="connsiteX1" fmla="*/ 2777860 w 2793763"/>
              <a:gd name="connsiteY1" fmla="*/ 0 h 6853680"/>
              <a:gd name="connsiteX2" fmla="*/ 2793763 w 2793763"/>
              <a:gd name="connsiteY2" fmla="*/ 6766216 h 6853680"/>
              <a:gd name="connsiteX3" fmla="*/ 7951 w 2793763"/>
              <a:gd name="connsiteY3" fmla="*/ 6853680 h 6853680"/>
              <a:gd name="connsiteX4" fmla="*/ 0 w 2793763"/>
              <a:gd name="connsiteY4" fmla="*/ 2007 h 6853680"/>
              <a:gd name="connsiteX0" fmla="*/ 0 w 2793763"/>
              <a:gd name="connsiteY0" fmla="*/ 2007 h 6877535"/>
              <a:gd name="connsiteX1" fmla="*/ 2777860 w 2793763"/>
              <a:gd name="connsiteY1" fmla="*/ 0 h 6877535"/>
              <a:gd name="connsiteX2" fmla="*/ 2793763 w 2793763"/>
              <a:gd name="connsiteY2" fmla="*/ 6877535 h 6877535"/>
              <a:gd name="connsiteX3" fmla="*/ 7951 w 2793763"/>
              <a:gd name="connsiteY3" fmla="*/ 6853680 h 6877535"/>
              <a:gd name="connsiteX4" fmla="*/ 0 w 2793763"/>
              <a:gd name="connsiteY4" fmla="*/ 2007 h 6877535"/>
              <a:gd name="connsiteX0" fmla="*/ 0 w 2801714"/>
              <a:gd name="connsiteY0" fmla="*/ 2007 h 6869584"/>
              <a:gd name="connsiteX1" fmla="*/ 2777860 w 2801714"/>
              <a:gd name="connsiteY1" fmla="*/ 0 h 6869584"/>
              <a:gd name="connsiteX2" fmla="*/ 2801714 w 2801714"/>
              <a:gd name="connsiteY2" fmla="*/ 6869584 h 6869584"/>
              <a:gd name="connsiteX3" fmla="*/ 7951 w 2801714"/>
              <a:gd name="connsiteY3" fmla="*/ 6853680 h 6869584"/>
              <a:gd name="connsiteX4" fmla="*/ 0 w 2801714"/>
              <a:gd name="connsiteY4" fmla="*/ 2007 h 6869584"/>
              <a:gd name="connsiteX0" fmla="*/ 0 w 2801714"/>
              <a:gd name="connsiteY0" fmla="*/ 2007 h 6869584"/>
              <a:gd name="connsiteX1" fmla="*/ 2777860 w 2801714"/>
              <a:gd name="connsiteY1" fmla="*/ 0 h 6869584"/>
              <a:gd name="connsiteX2" fmla="*/ 2801714 w 2801714"/>
              <a:gd name="connsiteY2" fmla="*/ 6869584 h 6869584"/>
              <a:gd name="connsiteX3" fmla="*/ 7951 w 2801714"/>
              <a:gd name="connsiteY3" fmla="*/ 6819187 h 6869584"/>
              <a:gd name="connsiteX4" fmla="*/ 0 w 2801714"/>
              <a:gd name="connsiteY4" fmla="*/ 2007 h 6869584"/>
              <a:gd name="connsiteX0" fmla="*/ 0 w 2810422"/>
              <a:gd name="connsiteY0" fmla="*/ 2007 h 6819187"/>
              <a:gd name="connsiteX1" fmla="*/ 2777860 w 2810422"/>
              <a:gd name="connsiteY1" fmla="*/ 0 h 6819187"/>
              <a:gd name="connsiteX2" fmla="*/ 2810422 w 2810422"/>
              <a:gd name="connsiteY2" fmla="*/ 6809220 h 6819187"/>
              <a:gd name="connsiteX3" fmla="*/ 7951 w 2810422"/>
              <a:gd name="connsiteY3" fmla="*/ 6819187 h 6819187"/>
              <a:gd name="connsiteX4" fmla="*/ 0 w 2810422"/>
              <a:gd name="connsiteY4" fmla="*/ 2007 h 6819187"/>
              <a:gd name="connsiteX0" fmla="*/ 0 w 2810422"/>
              <a:gd name="connsiteY0" fmla="*/ 2007 h 6819187"/>
              <a:gd name="connsiteX1" fmla="*/ 2777860 w 2810422"/>
              <a:gd name="connsiteY1" fmla="*/ 0 h 6819187"/>
              <a:gd name="connsiteX2" fmla="*/ 2810422 w 2810422"/>
              <a:gd name="connsiteY2" fmla="*/ 6809220 h 6819187"/>
              <a:gd name="connsiteX3" fmla="*/ 7951 w 2810422"/>
              <a:gd name="connsiteY3" fmla="*/ 6819187 h 6819187"/>
              <a:gd name="connsiteX4" fmla="*/ 0 w 2810422"/>
              <a:gd name="connsiteY4" fmla="*/ 2007 h 6819187"/>
              <a:gd name="connsiteX0" fmla="*/ 0 w 2810422"/>
              <a:gd name="connsiteY0" fmla="*/ 2007 h 6809220"/>
              <a:gd name="connsiteX1" fmla="*/ 2777860 w 2810422"/>
              <a:gd name="connsiteY1" fmla="*/ 0 h 6809220"/>
              <a:gd name="connsiteX2" fmla="*/ 2810422 w 2810422"/>
              <a:gd name="connsiteY2" fmla="*/ 6809220 h 6809220"/>
              <a:gd name="connsiteX3" fmla="*/ 25368 w 2810422"/>
              <a:gd name="connsiteY3" fmla="*/ 6801940 h 6809220"/>
              <a:gd name="connsiteX4" fmla="*/ 0 w 2810422"/>
              <a:gd name="connsiteY4" fmla="*/ 2007 h 6809220"/>
              <a:gd name="connsiteX0" fmla="*/ 0 w 2810422"/>
              <a:gd name="connsiteY0" fmla="*/ 2007 h 6809220"/>
              <a:gd name="connsiteX1" fmla="*/ 2777860 w 2810422"/>
              <a:gd name="connsiteY1" fmla="*/ 0 h 6809220"/>
              <a:gd name="connsiteX2" fmla="*/ 2810422 w 2810422"/>
              <a:gd name="connsiteY2" fmla="*/ 6809220 h 6809220"/>
              <a:gd name="connsiteX3" fmla="*/ 25368 w 2810422"/>
              <a:gd name="connsiteY3" fmla="*/ 6517368 h 6809220"/>
              <a:gd name="connsiteX4" fmla="*/ 0 w 2810422"/>
              <a:gd name="connsiteY4" fmla="*/ 2007 h 6809220"/>
              <a:gd name="connsiteX0" fmla="*/ 0 w 2810422"/>
              <a:gd name="connsiteY0" fmla="*/ 2007 h 6524648"/>
              <a:gd name="connsiteX1" fmla="*/ 2777860 w 2810422"/>
              <a:gd name="connsiteY1" fmla="*/ 0 h 6524648"/>
              <a:gd name="connsiteX2" fmla="*/ 2810422 w 2810422"/>
              <a:gd name="connsiteY2" fmla="*/ 6524648 h 6524648"/>
              <a:gd name="connsiteX3" fmla="*/ 25368 w 2810422"/>
              <a:gd name="connsiteY3" fmla="*/ 6517368 h 6524648"/>
              <a:gd name="connsiteX4" fmla="*/ 0 w 2810422"/>
              <a:gd name="connsiteY4" fmla="*/ 2007 h 6524648"/>
              <a:gd name="connsiteX0" fmla="*/ 0 w 2801714"/>
              <a:gd name="connsiteY0" fmla="*/ 2007 h 6517368"/>
              <a:gd name="connsiteX1" fmla="*/ 2777860 w 2801714"/>
              <a:gd name="connsiteY1" fmla="*/ 0 h 6517368"/>
              <a:gd name="connsiteX2" fmla="*/ 2801714 w 2801714"/>
              <a:gd name="connsiteY2" fmla="*/ 6507401 h 6517368"/>
              <a:gd name="connsiteX3" fmla="*/ 25368 w 2801714"/>
              <a:gd name="connsiteY3" fmla="*/ 6517368 h 6517368"/>
              <a:gd name="connsiteX4" fmla="*/ 0 w 2801714"/>
              <a:gd name="connsiteY4" fmla="*/ 2007 h 651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714" h="6517368">
                <a:moveTo>
                  <a:pt x="0" y="2007"/>
                </a:moveTo>
                <a:lnTo>
                  <a:pt x="2777860" y="0"/>
                </a:lnTo>
                <a:cubicBezTo>
                  <a:pt x="2785811" y="2289861"/>
                  <a:pt x="2793763" y="4217540"/>
                  <a:pt x="2801714" y="6507401"/>
                </a:cubicBezTo>
                <a:lnTo>
                  <a:pt x="25368" y="6517368"/>
                </a:lnTo>
                <a:cubicBezTo>
                  <a:pt x="22718" y="4233477"/>
                  <a:pt x="2650" y="2285898"/>
                  <a:pt x="0" y="2007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180000" tIns="180000" rtlCol="0">
            <a:spAutoFit/>
          </a:bodyPr>
          <a:lstStyle/>
          <a:p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Koka, Kokain</a:t>
            </a:r>
          </a:p>
          <a:p>
            <a:r>
              <a:rPr lang="cs-CZ" sz="1500" b="1" dirty="0"/>
              <a:t>rostlinný alkaloid </a:t>
            </a:r>
            <a:r>
              <a:rPr lang="cs-CZ" sz="1500" dirty="0"/>
              <a:t>vyráběný </a:t>
            </a:r>
            <a:br>
              <a:rPr lang="cs-CZ" sz="1500" dirty="0"/>
            </a:br>
            <a:r>
              <a:rPr lang="cs-CZ" sz="1500" dirty="0"/>
              <a:t>z listů jihoamerického keře Kokainovník pravý. Pochází </a:t>
            </a:r>
            <a:br>
              <a:rPr lang="cs-CZ" sz="1500" dirty="0"/>
            </a:br>
            <a:r>
              <a:rPr lang="cs-CZ" sz="1500" dirty="0"/>
              <a:t>z vlhkých pralesů na východních svazích bolivijských a peruánských And, pěstuje </a:t>
            </a:r>
            <a:br>
              <a:rPr lang="cs-CZ" sz="1500" dirty="0"/>
            </a:br>
            <a:r>
              <a:rPr lang="cs-CZ" sz="1500" dirty="0"/>
              <a:t>se hlavně v Kolumbii, </a:t>
            </a:r>
            <a:br>
              <a:rPr lang="cs-CZ" sz="1500" dirty="0"/>
            </a:br>
            <a:r>
              <a:rPr lang="cs-CZ" sz="1500" dirty="0"/>
              <a:t>Peru a Bolívii.</a:t>
            </a:r>
          </a:p>
          <a:p>
            <a:endParaRPr lang="cs-CZ" sz="1500" dirty="0"/>
          </a:p>
          <a:p>
            <a:r>
              <a:rPr lang="cs-CZ" sz="1500" dirty="0"/>
              <a:t>Látku obsaženou v kokových listech užívali již </a:t>
            </a:r>
            <a:r>
              <a:rPr lang="cs-CZ" sz="1500" b="1" dirty="0"/>
              <a:t>Inkové</a:t>
            </a:r>
            <a:r>
              <a:rPr lang="cs-CZ" sz="1500" dirty="0"/>
              <a:t>, listy koka jsou v mnoha zemích tradičně žvýkány. Zmírnění únavy v horách.</a:t>
            </a:r>
          </a:p>
          <a:p>
            <a:endParaRPr lang="cs-CZ" sz="1500" dirty="0"/>
          </a:p>
          <a:p>
            <a:r>
              <a:rPr lang="cs-CZ" sz="1500" dirty="0"/>
              <a:t>Na výrobu 1 kg čistého kokainu je třeba 200 až 400 kg suchých listů koky. </a:t>
            </a:r>
          </a:p>
          <a:p>
            <a:endParaRPr lang="cs-CZ" sz="1500" dirty="0"/>
          </a:p>
          <a:p>
            <a:endParaRPr lang="cs-CZ" sz="15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 descr="Kokain">
            <a:extLst>
              <a:ext uri="{FF2B5EF4-FFF2-40B4-BE49-F238E27FC236}">
                <a16:creationId xmlns:a16="http://schemas.microsoft.com/office/drawing/2014/main" id="{07F6E99D-A890-4F4C-81F1-B01DC2CA2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021" y="5026450"/>
            <a:ext cx="2473234" cy="152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hakira, Dancing Like an Arab at the Super Bowl—“Hips don't Lie”">
            <a:extLst>
              <a:ext uri="{FF2B5EF4-FFF2-40B4-BE49-F238E27FC236}">
                <a16:creationId xmlns:a16="http://schemas.microsoft.com/office/drawing/2014/main" id="{5293AD07-FD8C-4317-95E2-88551E69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34" y="4841897"/>
            <a:ext cx="1330953" cy="18919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D46E4D-B7E4-453E-A449-63E7F1D62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376" y="487576"/>
            <a:ext cx="2231395" cy="1045065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Peru</a:t>
            </a:r>
            <a:br>
              <a:rPr lang="cs-CZ" sz="3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Machu Piccu, </a:t>
            </a:r>
            <a:b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Titicaca</a:t>
            </a:r>
          </a:p>
        </p:txBody>
      </p:sp>
      <p:pic>
        <p:nvPicPr>
          <p:cNvPr id="2050" name="Picture 2" descr="Images and Places, Pictures and Info: machu picchu map peru">
            <a:extLst>
              <a:ext uri="{FF2B5EF4-FFF2-40B4-BE49-F238E27FC236}">
                <a16:creationId xmlns:a16="http://schemas.microsoft.com/office/drawing/2014/main" id="{673CACAE-B1C9-4D13-B9CC-FC344CD09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" r="10440" b="5007"/>
          <a:stretch/>
        </p:blipFill>
        <p:spPr bwMode="auto">
          <a:xfrm>
            <a:off x="19" y="10"/>
            <a:ext cx="3093177" cy="341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neď vedľa Machu Picchu chcú postaviť letisko. Archeológovia ...">
            <a:extLst>
              <a:ext uri="{FF2B5EF4-FFF2-40B4-BE49-F238E27FC236}">
                <a16:creationId xmlns:a16="http://schemas.microsoft.com/office/drawing/2014/main" id="{53A62319-1E92-4A1C-BF89-98BE43CEB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8" t="-2166" r="34230" b="533"/>
          <a:stretch/>
        </p:blipFill>
        <p:spPr bwMode="auto">
          <a:xfrm>
            <a:off x="3260034" y="-78376"/>
            <a:ext cx="2665278" cy="350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275B0D-5D36-4294-9FF7-F8351AC44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8082" y="1675312"/>
            <a:ext cx="2665278" cy="4751397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Nejstarší civilizace před Kolumbem, Incká říše, velmi populární turistická destinace (město Cuzco, jezero Titicaca, Machu Piccu);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Až 50</a:t>
            </a:r>
            <a:r>
              <a:rPr lang="en-US" sz="2000" dirty="0"/>
              <a:t> % </a:t>
            </a:r>
            <a:r>
              <a:rPr lang="cs-CZ" sz="2000" dirty="0"/>
              <a:t>obyvatel jsou potomci původních indiánů</a:t>
            </a:r>
            <a:r>
              <a:rPr lang="ru-RU" sz="20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Vysoká biologická diverzita od vyprahlých planin pobřeží, přes hory And </a:t>
            </a:r>
            <a:br>
              <a:rPr lang="ru-RU" sz="2000" dirty="0"/>
            </a:br>
            <a:r>
              <a:rPr lang="cs-CZ" sz="2000" dirty="0"/>
              <a:t>až k amazonskému pralesu;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Španělština,</a:t>
            </a:r>
            <a:r>
              <a:rPr lang="ru-RU" sz="2000" dirty="0"/>
              <a:t> </a:t>
            </a:r>
            <a:r>
              <a:rPr lang="cs-CZ" sz="2000" dirty="0"/>
              <a:t>jazyky indiánů, křesťanství;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Brambory (odtud přišly do Evropy), lamy, rybolov;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Těžba ropy, hlavně stříbra, mědi, zlata.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407EB77-272F-4720-9ADD-0D952A0F219F}"/>
              </a:ext>
            </a:extLst>
          </p:cNvPr>
          <p:cNvSpPr txBox="1"/>
          <p:nvPr/>
        </p:nvSpPr>
        <p:spPr>
          <a:xfrm>
            <a:off x="9084719" y="329605"/>
            <a:ext cx="2721858" cy="6152623"/>
          </a:xfrm>
          <a:custGeom>
            <a:avLst/>
            <a:gdLst>
              <a:gd name="connsiteX0" fmla="*/ 0 w 2793763"/>
              <a:gd name="connsiteY0" fmla="*/ 0 h 6678751"/>
              <a:gd name="connsiteX1" fmla="*/ 2793763 w 2793763"/>
              <a:gd name="connsiteY1" fmla="*/ 0 h 6678751"/>
              <a:gd name="connsiteX2" fmla="*/ 2793763 w 2793763"/>
              <a:gd name="connsiteY2" fmla="*/ 6678751 h 6678751"/>
              <a:gd name="connsiteX3" fmla="*/ 0 w 2793763"/>
              <a:gd name="connsiteY3" fmla="*/ 6678751 h 6678751"/>
              <a:gd name="connsiteX4" fmla="*/ 0 w 2793763"/>
              <a:gd name="connsiteY4" fmla="*/ 0 h 6678751"/>
              <a:gd name="connsiteX0" fmla="*/ 0 w 2793763"/>
              <a:gd name="connsiteY0" fmla="*/ 0 h 6764209"/>
              <a:gd name="connsiteX1" fmla="*/ 2793763 w 2793763"/>
              <a:gd name="connsiteY1" fmla="*/ 85458 h 6764209"/>
              <a:gd name="connsiteX2" fmla="*/ 2793763 w 2793763"/>
              <a:gd name="connsiteY2" fmla="*/ 6764209 h 6764209"/>
              <a:gd name="connsiteX3" fmla="*/ 0 w 2793763"/>
              <a:gd name="connsiteY3" fmla="*/ 6764209 h 6764209"/>
              <a:gd name="connsiteX4" fmla="*/ 0 w 2793763"/>
              <a:gd name="connsiteY4" fmla="*/ 0 h 6764209"/>
              <a:gd name="connsiteX0" fmla="*/ 0 w 2793763"/>
              <a:gd name="connsiteY0" fmla="*/ 2007 h 6766216"/>
              <a:gd name="connsiteX1" fmla="*/ 2777860 w 2793763"/>
              <a:gd name="connsiteY1" fmla="*/ 0 h 6766216"/>
              <a:gd name="connsiteX2" fmla="*/ 2793763 w 2793763"/>
              <a:gd name="connsiteY2" fmla="*/ 6766216 h 6766216"/>
              <a:gd name="connsiteX3" fmla="*/ 0 w 2793763"/>
              <a:gd name="connsiteY3" fmla="*/ 6766216 h 6766216"/>
              <a:gd name="connsiteX4" fmla="*/ 0 w 2793763"/>
              <a:gd name="connsiteY4" fmla="*/ 2007 h 6766216"/>
              <a:gd name="connsiteX0" fmla="*/ 0 w 2793763"/>
              <a:gd name="connsiteY0" fmla="*/ 2007 h 6853680"/>
              <a:gd name="connsiteX1" fmla="*/ 2777860 w 2793763"/>
              <a:gd name="connsiteY1" fmla="*/ 0 h 6853680"/>
              <a:gd name="connsiteX2" fmla="*/ 2793763 w 2793763"/>
              <a:gd name="connsiteY2" fmla="*/ 6766216 h 6853680"/>
              <a:gd name="connsiteX3" fmla="*/ 7951 w 2793763"/>
              <a:gd name="connsiteY3" fmla="*/ 6853680 h 6853680"/>
              <a:gd name="connsiteX4" fmla="*/ 0 w 2793763"/>
              <a:gd name="connsiteY4" fmla="*/ 2007 h 6853680"/>
              <a:gd name="connsiteX0" fmla="*/ 0 w 2793763"/>
              <a:gd name="connsiteY0" fmla="*/ 2007 h 6877535"/>
              <a:gd name="connsiteX1" fmla="*/ 2777860 w 2793763"/>
              <a:gd name="connsiteY1" fmla="*/ 0 h 6877535"/>
              <a:gd name="connsiteX2" fmla="*/ 2793763 w 2793763"/>
              <a:gd name="connsiteY2" fmla="*/ 6877535 h 6877535"/>
              <a:gd name="connsiteX3" fmla="*/ 7951 w 2793763"/>
              <a:gd name="connsiteY3" fmla="*/ 6853680 h 6877535"/>
              <a:gd name="connsiteX4" fmla="*/ 0 w 2793763"/>
              <a:gd name="connsiteY4" fmla="*/ 2007 h 6877535"/>
              <a:gd name="connsiteX0" fmla="*/ 0 w 2801714"/>
              <a:gd name="connsiteY0" fmla="*/ 2007 h 6869584"/>
              <a:gd name="connsiteX1" fmla="*/ 2777860 w 2801714"/>
              <a:gd name="connsiteY1" fmla="*/ 0 h 6869584"/>
              <a:gd name="connsiteX2" fmla="*/ 2801714 w 2801714"/>
              <a:gd name="connsiteY2" fmla="*/ 6869584 h 6869584"/>
              <a:gd name="connsiteX3" fmla="*/ 7951 w 2801714"/>
              <a:gd name="connsiteY3" fmla="*/ 6853680 h 6869584"/>
              <a:gd name="connsiteX4" fmla="*/ 0 w 2801714"/>
              <a:gd name="connsiteY4" fmla="*/ 2007 h 6869584"/>
              <a:gd name="connsiteX0" fmla="*/ 0 w 2801714"/>
              <a:gd name="connsiteY0" fmla="*/ 2007 h 6869584"/>
              <a:gd name="connsiteX1" fmla="*/ 2777860 w 2801714"/>
              <a:gd name="connsiteY1" fmla="*/ 0 h 6869584"/>
              <a:gd name="connsiteX2" fmla="*/ 2801714 w 2801714"/>
              <a:gd name="connsiteY2" fmla="*/ 6869584 h 6869584"/>
              <a:gd name="connsiteX3" fmla="*/ 7951 w 2801714"/>
              <a:gd name="connsiteY3" fmla="*/ 6819187 h 6869584"/>
              <a:gd name="connsiteX4" fmla="*/ 0 w 2801714"/>
              <a:gd name="connsiteY4" fmla="*/ 2007 h 6869584"/>
              <a:gd name="connsiteX0" fmla="*/ 0 w 2810422"/>
              <a:gd name="connsiteY0" fmla="*/ 2007 h 6819187"/>
              <a:gd name="connsiteX1" fmla="*/ 2777860 w 2810422"/>
              <a:gd name="connsiteY1" fmla="*/ 0 h 6819187"/>
              <a:gd name="connsiteX2" fmla="*/ 2810422 w 2810422"/>
              <a:gd name="connsiteY2" fmla="*/ 6809220 h 6819187"/>
              <a:gd name="connsiteX3" fmla="*/ 7951 w 2810422"/>
              <a:gd name="connsiteY3" fmla="*/ 6819187 h 6819187"/>
              <a:gd name="connsiteX4" fmla="*/ 0 w 2810422"/>
              <a:gd name="connsiteY4" fmla="*/ 2007 h 6819187"/>
              <a:gd name="connsiteX0" fmla="*/ 0 w 2810422"/>
              <a:gd name="connsiteY0" fmla="*/ 2007 h 6819187"/>
              <a:gd name="connsiteX1" fmla="*/ 2777860 w 2810422"/>
              <a:gd name="connsiteY1" fmla="*/ 0 h 6819187"/>
              <a:gd name="connsiteX2" fmla="*/ 2810422 w 2810422"/>
              <a:gd name="connsiteY2" fmla="*/ 6809220 h 6819187"/>
              <a:gd name="connsiteX3" fmla="*/ 7951 w 2810422"/>
              <a:gd name="connsiteY3" fmla="*/ 6819187 h 6819187"/>
              <a:gd name="connsiteX4" fmla="*/ 0 w 2810422"/>
              <a:gd name="connsiteY4" fmla="*/ 2007 h 6819187"/>
              <a:gd name="connsiteX0" fmla="*/ 0 w 2810422"/>
              <a:gd name="connsiteY0" fmla="*/ 2007 h 6809220"/>
              <a:gd name="connsiteX1" fmla="*/ 2777860 w 2810422"/>
              <a:gd name="connsiteY1" fmla="*/ 0 h 6809220"/>
              <a:gd name="connsiteX2" fmla="*/ 2810422 w 2810422"/>
              <a:gd name="connsiteY2" fmla="*/ 6809220 h 6809220"/>
              <a:gd name="connsiteX3" fmla="*/ 25368 w 2810422"/>
              <a:gd name="connsiteY3" fmla="*/ 6801940 h 6809220"/>
              <a:gd name="connsiteX4" fmla="*/ 0 w 2810422"/>
              <a:gd name="connsiteY4" fmla="*/ 2007 h 6809220"/>
              <a:gd name="connsiteX0" fmla="*/ 0 w 2810422"/>
              <a:gd name="connsiteY0" fmla="*/ 2007 h 6809220"/>
              <a:gd name="connsiteX1" fmla="*/ 2777860 w 2810422"/>
              <a:gd name="connsiteY1" fmla="*/ 0 h 6809220"/>
              <a:gd name="connsiteX2" fmla="*/ 2810422 w 2810422"/>
              <a:gd name="connsiteY2" fmla="*/ 6809220 h 6809220"/>
              <a:gd name="connsiteX3" fmla="*/ 25368 w 2810422"/>
              <a:gd name="connsiteY3" fmla="*/ 6517368 h 6809220"/>
              <a:gd name="connsiteX4" fmla="*/ 0 w 2810422"/>
              <a:gd name="connsiteY4" fmla="*/ 2007 h 6809220"/>
              <a:gd name="connsiteX0" fmla="*/ 0 w 2810422"/>
              <a:gd name="connsiteY0" fmla="*/ 2007 h 6524648"/>
              <a:gd name="connsiteX1" fmla="*/ 2777860 w 2810422"/>
              <a:gd name="connsiteY1" fmla="*/ 0 h 6524648"/>
              <a:gd name="connsiteX2" fmla="*/ 2810422 w 2810422"/>
              <a:gd name="connsiteY2" fmla="*/ 6524648 h 6524648"/>
              <a:gd name="connsiteX3" fmla="*/ 25368 w 2810422"/>
              <a:gd name="connsiteY3" fmla="*/ 6517368 h 6524648"/>
              <a:gd name="connsiteX4" fmla="*/ 0 w 2810422"/>
              <a:gd name="connsiteY4" fmla="*/ 2007 h 6524648"/>
              <a:gd name="connsiteX0" fmla="*/ 0 w 2801714"/>
              <a:gd name="connsiteY0" fmla="*/ 2007 h 6517368"/>
              <a:gd name="connsiteX1" fmla="*/ 2777860 w 2801714"/>
              <a:gd name="connsiteY1" fmla="*/ 0 h 6517368"/>
              <a:gd name="connsiteX2" fmla="*/ 2801714 w 2801714"/>
              <a:gd name="connsiteY2" fmla="*/ 6507401 h 6517368"/>
              <a:gd name="connsiteX3" fmla="*/ 25368 w 2801714"/>
              <a:gd name="connsiteY3" fmla="*/ 6517368 h 6517368"/>
              <a:gd name="connsiteX4" fmla="*/ 0 w 2801714"/>
              <a:gd name="connsiteY4" fmla="*/ 2007 h 651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714" h="6517368">
                <a:moveTo>
                  <a:pt x="0" y="2007"/>
                </a:moveTo>
                <a:lnTo>
                  <a:pt x="2777860" y="0"/>
                </a:lnTo>
                <a:cubicBezTo>
                  <a:pt x="2785811" y="2289861"/>
                  <a:pt x="2793763" y="4217540"/>
                  <a:pt x="2801714" y="6507401"/>
                </a:cubicBezTo>
                <a:lnTo>
                  <a:pt x="25368" y="6517368"/>
                </a:lnTo>
                <a:cubicBezTo>
                  <a:pt x="22718" y="4233477"/>
                  <a:pt x="2650" y="2285898"/>
                  <a:pt x="0" y="2007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180000" tIns="180000" rIns="180000" rtlCol="0">
            <a:spAutoFit/>
          </a:bodyPr>
          <a:lstStyle/>
          <a:p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Inkové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 -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video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700" b="1" dirty="0"/>
              <a:t>Nejstarší peruánská kultura </a:t>
            </a:r>
            <a:r>
              <a:rPr lang="cs-CZ" sz="1700" b="1" dirty="0" err="1"/>
              <a:t>Norte</a:t>
            </a:r>
            <a:r>
              <a:rPr lang="cs-CZ" sz="1700" b="1" dirty="0"/>
              <a:t> </a:t>
            </a:r>
            <a:r>
              <a:rPr lang="cs-CZ" sz="1700" b="1" dirty="0" err="1"/>
              <a:t>Chico</a:t>
            </a:r>
            <a:r>
              <a:rPr lang="cs-CZ" sz="1700" b="1" dirty="0"/>
              <a:t>, na kterou navázala cca </a:t>
            </a:r>
            <a:br>
              <a:rPr lang="cs-CZ" sz="1700" b="1" dirty="0"/>
            </a:br>
            <a:r>
              <a:rPr lang="cs-CZ" sz="1700" b="1" dirty="0"/>
              <a:t>1500 l př.n.l</a:t>
            </a:r>
            <a:r>
              <a:rPr lang="cs-CZ" sz="1700" dirty="0"/>
              <a:t>. </a:t>
            </a:r>
            <a:r>
              <a:rPr lang="cs-CZ" sz="1700" b="1" dirty="0"/>
              <a:t>Incká říše. </a:t>
            </a:r>
            <a:r>
              <a:rPr lang="cs-CZ" sz="1700" dirty="0"/>
              <a:t>Jednalo se o rozvinutou zemědělskou civilizaci, </a:t>
            </a:r>
            <a:r>
              <a:rPr lang="cs-CZ" sz="1700" dirty="0" err="1"/>
              <a:t>zavalažování</a:t>
            </a:r>
            <a:r>
              <a:rPr lang="cs-CZ" sz="1700" dirty="0"/>
              <a:t>, terasový systém </a:t>
            </a:r>
            <a:r>
              <a:rPr lang="cs-CZ" sz="1700" dirty="0" err="1"/>
              <a:t>polá</a:t>
            </a:r>
            <a:r>
              <a:rPr lang="cs-CZ" sz="1700" dirty="0"/>
              <a:t>, rybolov, architektura, města, silnice.</a:t>
            </a:r>
          </a:p>
          <a:p>
            <a:endParaRPr lang="cs-CZ" sz="1700" dirty="0"/>
          </a:p>
          <a:p>
            <a:endParaRPr lang="cs-CZ" sz="1700" dirty="0"/>
          </a:p>
          <a:p>
            <a:endParaRPr lang="cs-CZ" sz="1700" dirty="0"/>
          </a:p>
          <a:p>
            <a:endParaRPr lang="cs-CZ" sz="1700" dirty="0"/>
          </a:p>
          <a:p>
            <a:endParaRPr lang="cs-CZ" sz="1700" dirty="0"/>
          </a:p>
          <a:p>
            <a:endParaRPr lang="cs-CZ" sz="1700" dirty="0"/>
          </a:p>
          <a:p>
            <a:r>
              <a:rPr lang="cs-CZ" sz="1700" dirty="0"/>
              <a:t>Středem Incké říše </a:t>
            </a:r>
            <a:r>
              <a:rPr lang="cs-CZ" sz="1700" b="1" dirty="0"/>
              <a:t>Machu Piccu</a:t>
            </a:r>
            <a:r>
              <a:rPr lang="cs-CZ" sz="1700" dirty="0"/>
              <a:t>, město </a:t>
            </a:r>
            <a:r>
              <a:rPr lang="cs-CZ" sz="1700" b="1" dirty="0"/>
              <a:t>Cuzco</a:t>
            </a:r>
            <a:r>
              <a:rPr lang="cs-CZ" sz="1700" dirty="0"/>
              <a:t> </a:t>
            </a:r>
            <a:br>
              <a:rPr lang="cs-CZ" sz="1700" dirty="0"/>
            </a:br>
            <a:r>
              <a:rPr lang="cs-CZ" sz="1700" dirty="0"/>
              <a:t>a posvátné jezero </a:t>
            </a:r>
            <a:r>
              <a:rPr lang="cs-CZ" sz="1700" b="1" dirty="0"/>
              <a:t>Titicaca (nejvýše položené </a:t>
            </a:r>
            <a:br>
              <a:rPr lang="cs-CZ" sz="1700" b="1" dirty="0"/>
            </a:br>
            <a:r>
              <a:rPr lang="cs-CZ" sz="1700" b="1" dirty="0"/>
              <a:t>na světě)</a:t>
            </a:r>
            <a:r>
              <a:rPr lang="cs-CZ" sz="1700" dirty="0"/>
              <a:t>.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59E3D96-9274-41DC-A9B3-B1C9A9A2F559}"/>
              </a:ext>
            </a:extLst>
          </p:cNvPr>
          <p:cNvSpPr/>
          <p:nvPr/>
        </p:nvSpPr>
        <p:spPr>
          <a:xfrm>
            <a:off x="4480560" y="2954617"/>
            <a:ext cx="1277914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Machu Piccu</a:t>
            </a:r>
            <a:endParaRPr lang="cs-CZ" sz="1400" dirty="0"/>
          </a:p>
        </p:txBody>
      </p:sp>
      <p:pic>
        <p:nvPicPr>
          <p:cNvPr id="2056" name="Picture 8" descr="Mapa">
            <a:extLst>
              <a:ext uri="{FF2B5EF4-FFF2-40B4-BE49-F238E27FC236}">
                <a16:creationId xmlns:a16="http://schemas.microsoft.com/office/drawing/2014/main" id="{F35ABE94-82BB-46C6-A14F-77CC125DB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468" y="3344956"/>
            <a:ext cx="1660359" cy="166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ake Titicaca">
            <a:extLst>
              <a:ext uri="{FF2B5EF4-FFF2-40B4-BE49-F238E27FC236}">
                <a16:creationId xmlns:a16="http://schemas.microsoft.com/office/drawing/2014/main" id="{0562AB4A-31E2-4658-B306-1417EEB59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" y="3536576"/>
            <a:ext cx="5925311" cy="332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538514D1-687F-4A7B-9507-2152559FF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" y="3536576"/>
            <a:ext cx="1822111" cy="149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4D259151-7D41-4203-8ECB-50B7603B79C8}"/>
              </a:ext>
            </a:extLst>
          </p:cNvPr>
          <p:cNvSpPr/>
          <p:nvPr/>
        </p:nvSpPr>
        <p:spPr>
          <a:xfrm>
            <a:off x="4294675" y="6365319"/>
            <a:ext cx="1463799" cy="30777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Jezero Titicaca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174625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91793900-90FA-49F2-B935-C199708F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0F949C-747D-481E-A615-EF12D1698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90" y="411480"/>
            <a:ext cx="3319114" cy="1698432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Ekvádor</a:t>
            </a:r>
            <a:b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rozmanitá země na rovníku + Galapágy 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DD1283F4-B3C4-4193-9261-5E0742D79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4" r="1" b="16163"/>
          <a:stretch/>
        </p:blipFill>
        <p:spPr bwMode="auto">
          <a:xfrm>
            <a:off x="4381498" y="10"/>
            <a:ext cx="4394336" cy="250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89421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2" name="Picture 10" descr="Ekvádor">
            <a:extLst>
              <a:ext uri="{FF2B5EF4-FFF2-40B4-BE49-F238E27FC236}">
                <a16:creationId xmlns:a16="http://schemas.microsoft.com/office/drawing/2014/main" id="{CE016164-C228-46D5-B942-AE5D3837C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3429"/>
            <a:ext cx="4394336" cy="430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297B4F-D564-42F8-AA45-690DBBAA3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452" y="2714538"/>
            <a:ext cx="3740102" cy="3973793"/>
          </a:xfrm>
        </p:spPr>
        <p:txBody>
          <a:bodyPr anchor="ctr">
            <a:normAutofit/>
          </a:bodyPr>
          <a:lstStyle/>
          <a:p>
            <a:r>
              <a:rPr lang="cs-CZ" sz="2000" dirty="0"/>
              <a:t>Slovo Ecuador znamená rovník, hlavní město Quito, španělština, 40 </a:t>
            </a:r>
            <a:r>
              <a:rPr lang="en-US" sz="2000" dirty="0"/>
              <a:t>% </a:t>
            </a:r>
            <a:r>
              <a:rPr lang="cs-CZ" sz="2000" dirty="0"/>
              <a:t>obyvatel indiáni;</a:t>
            </a:r>
          </a:p>
          <a:p>
            <a:r>
              <a:rPr lang="cs-CZ" sz="2000" dirty="0"/>
              <a:t>Velmi chudý stát, i když se těží ropa, tradiční zemědělství;</a:t>
            </a:r>
          </a:p>
          <a:p>
            <a:r>
              <a:rPr lang="cs-CZ" sz="2000" dirty="0"/>
              <a:t>1000 km od pobřeží se nachází </a:t>
            </a:r>
            <a:r>
              <a:rPr lang="cs-CZ" sz="2000" b="1" dirty="0"/>
              <a:t>Galapágy</a:t>
            </a:r>
            <a:r>
              <a:rPr lang="ru-RU" sz="2000" dirty="0"/>
              <a:t> (</a:t>
            </a:r>
            <a:r>
              <a:rPr lang="cs-CZ" sz="2000" dirty="0"/>
              <a:t>sopečné souostroví), typické svou jedinečnou faunou se želvami, tučňáky.</a:t>
            </a:r>
          </a:p>
          <a:p>
            <a:r>
              <a:rPr lang="cs-CZ" sz="2000" dirty="0"/>
              <a:t>Symbol Ekvádoru jedna </a:t>
            </a:r>
            <a:br>
              <a:rPr lang="cs-CZ" sz="2000" dirty="0"/>
            </a:br>
            <a:r>
              <a:rPr lang="cs-CZ" sz="2000" dirty="0"/>
              <a:t>z nejvyšších činných </a:t>
            </a:r>
            <a:br>
              <a:rPr lang="cs-CZ" sz="2000" dirty="0"/>
            </a:br>
            <a:r>
              <a:rPr lang="cs-CZ" sz="2000" dirty="0"/>
              <a:t>sopek </a:t>
            </a:r>
            <a:r>
              <a:rPr lang="cs-CZ" sz="2000" b="1" dirty="0"/>
              <a:t>Cotopaxi</a:t>
            </a:r>
            <a:r>
              <a:rPr lang="cs-CZ" sz="2000" dirty="0"/>
              <a:t>.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CBE15172-93A4-4336-9A6A-CEB70B95A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9" r="28848"/>
          <a:stretch/>
        </p:blipFill>
        <p:spPr bwMode="auto">
          <a:xfrm>
            <a:off x="8775834" y="2553429"/>
            <a:ext cx="3416166" cy="430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4683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4" name="Picture 12" descr="Two-day mountaineering tour to Cotopaxi Volcano. 2-day trip ...">
            <a:extLst>
              <a:ext uri="{FF2B5EF4-FFF2-40B4-BE49-F238E27FC236}">
                <a16:creationId xmlns:a16="http://schemas.microsoft.com/office/drawing/2014/main" id="{8C32F190-E68A-474F-9183-56C460431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7" t="2965" r="3688" b="12657"/>
          <a:stretch/>
        </p:blipFill>
        <p:spPr bwMode="auto">
          <a:xfrm>
            <a:off x="8807838" y="-2"/>
            <a:ext cx="3381114" cy="248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AF80161-C95D-4041-A0E2-424252CF5CC4}"/>
              </a:ext>
            </a:extLst>
          </p:cNvPr>
          <p:cNvSpPr/>
          <p:nvPr/>
        </p:nvSpPr>
        <p:spPr>
          <a:xfrm>
            <a:off x="11028495" y="1958980"/>
            <a:ext cx="1028295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cs-CZ" b="1" dirty="0"/>
              <a:t>Cotopaxi</a:t>
            </a:r>
            <a:endParaRPr lang="cs-CZ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8C5851FE-587C-4C6C-9679-001B069B0C93}"/>
              </a:ext>
            </a:extLst>
          </p:cNvPr>
          <p:cNvSpPr/>
          <p:nvPr/>
        </p:nvSpPr>
        <p:spPr>
          <a:xfrm>
            <a:off x="7388140" y="1958980"/>
            <a:ext cx="1186094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cs-CZ" b="1" dirty="0"/>
              <a:t>Želva sloní</a:t>
            </a:r>
            <a:endParaRPr lang="cs-CZ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86D32D9C-533A-478D-8D57-CEA54E3428E3}"/>
              </a:ext>
            </a:extLst>
          </p:cNvPr>
          <p:cNvSpPr/>
          <p:nvPr/>
        </p:nvSpPr>
        <p:spPr>
          <a:xfrm>
            <a:off x="10123504" y="6318999"/>
            <a:ext cx="193328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cs-CZ" b="1" dirty="0"/>
              <a:t>Tučňák galapážský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7790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D2102B-F68B-4BE5-B646-C3471666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482" y="796443"/>
            <a:ext cx="5179161" cy="1406068"/>
          </a:xfrm>
        </p:spPr>
        <p:txBody>
          <a:bodyPr anchor="t">
            <a:norm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Regiony Jižní Ameriky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41F536-877F-4626-87DE-60789FD62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9482" y="2314807"/>
            <a:ext cx="5377941" cy="40580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u="sng" dirty="0">
                <a:solidFill>
                  <a:srgbClr val="FF0000"/>
                </a:solidFill>
              </a:rPr>
              <a:t>2. Oblast Brazílie a okolních států</a:t>
            </a:r>
            <a:r>
              <a:rPr lang="cs-CZ" dirty="0">
                <a:solidFill>
                  <a:srgbClr val="FF0000"/>
                </a:solidFill>
              </a:rPr>
              <a:t> </a:t>
            </a:r>
            <a:br>
              <a:rPr lang="cs-CZ" dirty="0"/>
            </a:br>
            <a:r>
              <a:rPr lang="cs-CZ" b="1" dirty="0"/>
              <a:t>Brazílie</a:t>
            </a:r>
            <a:r>
              <a:rPr lang="cs-CZ" dirty="0"/>
              <a:t> (</a:t>
            </a:r>
            <a:r>
              <a:rPr lang="cs-CZ" dirty="0" err="1"/>
              <a:t>Brasília</a:t>
            </a:r>
            <a:r>
              <a:rPr lang="cs-CZ" dirty="0"/>
              <a:t>), </a:t>
            </a:r>
            <a:r>
              <a:rPr lang="cs-CZ" b="1" dirty="0"/>
              <a:t>Venezuela</a:t>
            </a:r>
            <a:r>
              <a:rPr lang="cs-CZ" dirty="0"/>
              <a:t> (Caracas), </a:t>
            </a:r>
            <a:r>
              <a:rPr lang="cs-CZ" b="1" dirty="0"/>
              <a:t>Francouzská Guyana</a:t>
            </a:r>
            <a:r>
              <a:rPr lang="cs-CZ" dirty="0"/>
              <a:t> (</a:t>
            </a:r>
            <a:r>
              <a:rPr lang="cs-CZ" dirty="0" err="1"/>
              <a:t>Cayenne</a:t>
            </a:r>
            <a:r>
              <a:rPr lang="cs-CZ" dirty="0"/>
              <a:t>), </a:t>
            </a:r>
            <a:r>
              <a:rPr lang="cs-CZ" b="1" dirty="0"/>
              <a:t>Surinam</a:t>
            </a:r>
            <a:r>
              <a:rPr lang="cs-CZ" dirty="0"/>
              <a:t> (Paramaribo) a </a:t>
            </a:r>
            <a:r>
              <a:rPr lang="cs-CZ" b="1" dirty="0"/>
              <a:t>Guyana</a:t>
            </a:r>
            <a:r>
              <a:rPr lang="cs-CZ" dirty="0"/>
              <a:t> (Georgetown).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u="sng" dirty="0">
                <a:solidFill>
                  <a:srgbClr val="FF0000"/>
                </a:solidFill>
              </a:rPr>
              <a:t>Země jižního cípu (CONO SUR)</a:t>
            </a:r>
            <a:br>
              <a:rPr lang="cs-CZ" sz="2000" b="1" u="sng" dirty="0">
                <a:solidFill>
                  <a:srgbClr val="FF0000"/>
                </a:solidFill>
              </a:rPr>
            </a:br>
            <a:r>
              <a:rPr lang="cs-CZ" sz="2000" b="1" dirty="0"/>
              <a:t>Chile</a:t>
            </a:r>
            <a:r>
              <a:rPr lang="cs-CZ" sz="2000" dirty="0"/>
              <a:t> (Santiago de Chile), </a:t>
            </a:r>
            <a:r>
              <a:rPr lang="cs-CZ" sz="2000" b="1" dirty="0"/>
              <a:t>Argentina</a:t>
            </a:r>
            <a:r>
              <a:rPr lang="cs-CZ" sz="2000" dirty="0"/>
              <a:t> (Buenos Aires), </a:t>
            </a:r>
            <a:r>
              <a:rPr lang="cs-CZ" sz="2000" b="1" dirty="0"/>
              <a:t>Paraguay</a:t>
            </a:r>
            <a:r>
              <a:rPr lang="cs-CZ" sz="2000" dirty="0"/>
              <a:t> (Asunción) a </a:t>
            </a:r>
            <a:r>
              <a:rPr lang="cs-CZ" sz="2000" b="1" dirty="0"/>
              <a:t>Uruguay</a:t>
            </a:r>
            <a:r>
              <a:rPr lang="cs-CZ" sz="2000" dirty="0"/>
              <a:t> (Montevideo).</a:t>
            </a:r>
            <a:endParaRPr lang="cs-CZ" sz="2000" b="1" dirty="0"/>
          </a:p>
        </p:txBody>
      </p:sp>
      <p:pic>
        <p:nvPicPr>
          <p:cNvPr id="10" name="Obrázek 9" descr="VÃ½sledek obrÃ¡zku pro jiÅ¾nÃ­ amerika">
            <a:extLst>
              <a:ext uri="{FF2B5EF4-FFF2-40B4-BE49-F238E27FC236}">
                <a16:creationId xmlns:a16="http://schemas.microsoft.com/office/drawing/2014/main" id="{56962B50-629C-46D5-9638-3B26B3707EC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r="819"/>
          <a:stretch/>
        </p:blipFill>
        <p:spPr bwMode="auto">
          <a:xfrm>
            <a:off x="0" y="10"/>
            <a:ext cx="5862991" cy="6857990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22800445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1632</Words>
  <Application>Microsoft Office PowerPoint</Application>
  <PresentationFormat>Širokoúhlá obrazovka</PresentationFormat>
  <Paragraphs>177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8" baseType="lpstr">
      <vt:lpstr>Arial</vt:lpstr>
      <vt:lpstr>Arial</vt:lpstr>
      <vt:lpstr>Calibri</vt:lpstr>
      <vt:lpstr>Calibri Light</vt:lpstr>
      <vt:lpstr>Tw Cen MT</vt:lpstr>
      <vt:lpstr>Wingdings</vt:lpstr>
      <vt:lpstr>Motiv Office</vt:lpstr>
      <vt:lpstr>Jižní Amerika</vt:lpstr>
      <vt:lpstr>Regiony Jižní Ameriky Geografické rozdělení (do 3 regionů)</vt:lpstr>
      <vt:lpstr>Andský  region  Jižní  Ameriky</vt:lpstr>
      <vt:lpstr>Humboldtův Peruánský mořský proud</vt:lpstr>
      <vt:lpstr>Mořské/oceánské proudy</vt:lpstr>
      <vt:lpstr>Kolumbie Karibik za málo peněz</vt:lpstr>
      <vt:lpstr>Peru Machu Piccu,  Titicaca</vt:lpstr>
      <vt:lpstr>Ekvádor rozmanitá země na rovníku + Galapágy </vt:lpstr>
      <vt:lpstr>Regiony Jižní Ameriky</vt:lpstr>
      <vt:lpstr>Brazílie portugalština, největší stát J.Ameriky</vt:lpstr>
      <vt:lpstr>Amazonský prales, Amazonka</vt:lpstr>
      <vt:lpstr>Venezuela  Bolívarovská republika Venezuela socialismus 21. století</vt:lpstr>
      <vt:lpstr>Regiony Jižní Ameriky</vt:lpstr>
      <vt:lpstr>Argentina</vt:lpstr>
      <vt:lpstr>Stepi</vt:lpstr>
      <vt:lpstr>Patagonie a Ohňová země</vt:lpstr>
      <vt:lpstr>Chile země vína a pouště Atacama</vt:lpstr>
      <vt:lpstr>ARGENTINA  vs.  BRAZÍLIE srovnání států Jižní Ameriky</vt:lpstr>
      <vt:lpstr>PŘIŘAĎ POJMY (co pojmy znamenají…?)</vt:lpstr>
      <vt:lpstr>Doplň chybějící pojmy</vt:lpstr>
      <vt:lpstr>Doplň chybějící pojmy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Jižní Amerika</dc:title>
  <dc:creator>petr coufal</dc:creator>
  <cp:lastModifiedBy>petr coufal</cp:lastModifiedBy>
  <cp:revision>4</cp:revision>
  <dcterms:created xsi:type="dcterms:W3CDTF">2020-04-19T23:39:56Z</dcterms:created>
  <dcterms:modified xsi:type="dcterms:W3CDTF">2020-05-03T11:42:32Z</dcterms:modified>
</cp:coreProperties>
</file>