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83" r:id="rId6"/>
    <p:sldId id="274" r:id="rId7"/>
    <p:sldId id="275" r:id="rId8"/>
    <p:sldId id="284" r:id="rId9"/>
    <p:sldId id="287" r:id="rId10"/>
    <p:sldId id="285" r:id="rId11"/>
    <p:sldId id="286" r:id="rId12"/>
    <p:sldId id="28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E310E-DA81-481F-8A9B-8E858D53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98721-8754-4FF3-9809-0888CBF30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A8E32B-B04A-4A15-9084-2D02CF57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49A360-8465-46D5-894C-27416563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C4CD10-A3EB-47DF-964E-354CB5F0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F982F-4818-45E3-8689-BF5271B6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D1498D-00E3-401F-8D38-6F954D97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7DDBFA-2E64-486F-9A02-E1D8CB0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FDD8A9-007E-4854-A821-875C2DE3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8C37A7-051B-4D7E-917B-C6EC7F02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0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1BC6A9-C113-4FDE-A11F-C3E28BE0F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2677B7-EB58-4B03-BCEA-7285DE68A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2C1699-5F7D-4BD9-84B4-226CAFF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1FC5A3-4215-42DA-A319-2F56968C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3FEC42-5B57-4EC5-A3E8-C579EC6C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1B8A0-1098-4955-9817-8D9302A6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499D3-04B5-41E9-85DD-484945D1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4AA3C-FEBE-41EF-A86F-BA5B2ED3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327D86-2412-4D95-AD7D-46C754E8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5CDC6D-E25B-4B24-A152-8939A322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56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EFBDA-550B-4A1E-8C7D-DB4C9547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963206-26CE-4C12-9DFC-8E1A7241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240D26-D797-40BC-BDC6-5F981B2D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48AAD2-E16C-478D-9250-C6B1A4A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DFEB3-55CF-4786-BEDC-D5E1F5F4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63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C1DE9-552D-4EC2-BD84-DCCE44EF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3EC15-55F9-4C1E-B92E-BE90C27B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FB0A6A-C54E-4B72-9CE0-A7F8A9CC6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BD61F1-CC8E-4B11-BCB1-3B35FBBE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D91F52-7499-475D-8B4E-C2159E92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EA3F47-0F10-4151-86A6-918AE9F5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54CAD-0DC8-45DB-A5D1-E1950FB8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2C4F2-C02C-4CEA-AD6D-A7D737772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CA8982-CF9A-43FD-A7BA-427B59324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A53EEA-97E1-4EE4-93FD-A889371C6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750D87-D918-41FD-840A-D2BFBB0A7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1186298-914D-4A5A-8984-ACA0B1CB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543639-C6A2-4D89-9339-A5CF633D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CE50E7C-9C28-4D85-8F71-CF36B98C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2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ECFCA-AF51-4D46-AAEE-C9F66810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922E02-4DA7-449C-8F42-05920EF1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1AD7EE-A666-4F16-8B17-280F6DF0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76132C-AD2A-40CC-93AD-0CDDA09A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4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74C2AD-8D1D-4A28-9954-0F07C02A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BF6337-2751-4909-881D-9792AF56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E4F085-44BF-45FE-A9AC-DAB81837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6982B-1EDB-4B3B-B111-BFA338BC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7CC49A-4B44-4FF1-B0B7-7EB0BE7D4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125A1F-06F8-453C-BB56-D0CD9CA70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8ED980-1B55-4555-923F-F720B79F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B8A973-996F-4F12-A2F4-2B651EE4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33DFF6-194E-4D91-9E8C-78D0059C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6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97308-BFA6-428A-853F-94F94D94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601971-C2ED-49DF-8D20-077119A86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E56FDF-90F1-4175-AFFB-4CC0C682A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A37BD4-60A7-49E8-9050-55779F84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499868-3903-48BF-BA2D-D3F89AFF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C1CB75-0F62-45C9-8963-CCA6BA0D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5EEF74-4CDF-43FE-A88E-22AE3920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35327B-BF8F-42F5-86A3-3581980B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60AE52-5CE3-4ACB-97E3-9C0C4D80D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5B26-517F-4F6A-AF57-A435E29D6BD4}" type="datetimeFigureOut">
              <a:rPr lang="cs-CZ" smtClean="0"/>
              <a:t>24.08.2020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4F00E-3467-4DA0-919E-E64AF4B22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B6C2D5-36F7-4460-8CC0-B1122887A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E649-8D9A-45C2-98E3-00155CD99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9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www.stoplusjednicka.cz/indie-problemy-rostouci-ze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cs.wikipedia.org/wiki/%C5%A0%C3%BAdr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Vai%C5%A1ja" TargetMode="External"/><Relationship Id="rId5" Type="http://schemas.openxmlformats.org/officeDocument/2006/relationships/hyperlink" Target="https://cs.wikipedia.org/wiki/K%C5%A1atrija" TargetMode="External"/><Relationship Id="rId4" Type="http://schemas.openxmlformats.org/officeDocument/2006/relationships/hyperlink" Target="https://cs.wikipedia.org/wiki/Br%C3%A1hman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e patří mezi pandemií nejvíce zasaženou zemí na světě | BusinessInfo.cz">
            <a:extLst>
              <a:ext uri="{FF2B5EF4-FFF2-40B4-BE49-F238E27FC236}">
                <a16:creationId xmlns:a16="http://schemas.microsoft.com/office/drawing/2014/main" id="{FDC8DA82-579F-4321-AC41-CCD1DC490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5116" b="-1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DB983F-AA2A-4570-B38B-5EBA6A1A9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cs-CZ" sz="4200" b="1" dirty="0">
                <a:latin typeface="Arial" panose="020B0604020202020204" pitchFamily="34" charset="0"/>
                <a:cs typeface="Arial" panose="020B0604020202020204" pitchFamily="34" charset="0"/>
              </a:rPr>
              <a:t>Jižní a Jihovýchodní Asie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B199E1-5058-4BA0-A829-F92C05827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304991" cy="3139892"/>
          </a:xfrm>
        </p:spPr>
        <p:txBody>
          <a:bodyPr anchor="t">
            <a:normAutofit/>
          </a:bodyPr>
          <a:lstStyle/>
          <a:p>
            <a:pPr algn="l"/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Poloostrovy Přední a Zadní Asie – Pákistán, Indie + Thajsko, Indonésie, Malajsie a Singapur.</a:t>
            </a:r>
          </a:p>
        </p:txBody>
      </p:sp>
    </p:spTree>
    <p:extLst>
      <p:ext uri="{BB962C8B-B14F-4D97-AF65-F5344CB8AC3E}">
        <p14:creationId xmlns:p14="http://schemas.microsoft.com/office/powerpoint/2010/main" val="871789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62E607-96D5-4346-9095-49989ECB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99" y="466929"/>
            <a:ext cx="3807187" cy="1212244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Jihovýchodní Asie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C38A9-0324-49AD-91EE-3079C4EC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99" y="1813487"/>
            <a:ext cx="4038495" cy="448448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000" dirty="0"/>
              <a:t>Barma</a:t>
            </a:r>
          </a:p>
          <a:p>
            <a:pPr marL="457200" indent="-457200">
              <a:buAutoNum type="arabicPeriod"/>
            </a:pPr>
            <a:r>
              <a:rPr lang="cs-CZ" sz="2000" b="1" dirty="0"/>
              <a:t>Thajsko</a:t>
            </a:r>
          </a:p>
          <a:p>
            <a:pPr marL="457200" indent="-457200">
              <a:buAutoNum type="arabicPeriod"/>
            </a:pPr>
            <a:r>
              <a:rPr lang="cs-CZ" sz="2000" dirty="0"/>
              <a:t>Laos</a:t>
            </a:r>
          </a:p>
          <a:p>
            <a:pPr marL="457200" indent="-457200">
              <a:buAutoNum type="arabicPeriod"/>
            </a:pPr>
            <a:r>
              <a:rPr lang="cs-CZ" sz="2000" b="1" dirty="0"/>
              <a:t>Vietnam</a:t>
            </a:r>
          </a:p>
          <a:p>
            <a:pPr marL="457200" indent="-457200">
              <a:buAutoNum type="arabicPeriod"/>
            </a:pPr>
            <a:r>
              <a:rPr lang="cs-CZ" sz="2000" dirty="0"/>
              <a:t>Kambodža</a:t>
            </a:r>
          </a:p>
          <a:p>
            <a:pPr marL="457200" indent="-457200">
              <a:buAutoNum type="arabicPeriod"/>
            </a:pPr>
            <a:r>
              <a:rPr lang="cs-CZ" sz="2000" b="1" dirty="0"/>
              <a:t>Malajsie</a:t>
            </a:r>
          </a:p>
          <a:p>
            <a:pPr marL="457200" indent="-457200">
              <a:buAutoNum type="arabicPeriod"/>
            </a:pPr>
            <a:r>
              <a:rPr lang="cs-CZ" sz="2000" dirty="0"/>
              <a:t>Filipíny</a:t>
            </a:r>
          </a:p>
          <a:p>
            <a:pPr marL="457200" indent="-457200">
              <a:buAutoNum type="arabicPeriod"/>
            </a:pPr>
            <a:r>
              <a:rPr lang="cs-CZ" sz="2000" dirty="0"/>
              <a:t>Indonésie</a:t>
            </a:r>
          </a:p>
          <a:p>
            <a:pPr marL="457200" indent="-457200">
              <a:buAutoNum type="arabicPeriod"/>
            </a:pPr>
            <a:r>
              <a:rPr lang="cs-CZ" sz="2000" dirty="0"/>
              <a:t>Brunej</a:t>
            </a:r>
          </a:p>
          <a:p>
            <a:pPr marL="457200" indent="-457200">
              <a:buAutoNum type="arabicPeriod"/>
            </a:pPr>
            <a:r>
              <a:rPr lang="cs-CZ" sz="2000" b="1" dirty="0"/>
              <a:t>Singapur</a:t>
            </a:r>
          </a:p>
          <a:p>
            <a:pPr marL="457200" indent="-457200">
              <a:buAutoNum type="arabicPeriod"/>
            </a:pPr>
            <a:r>
              <a:rPr lang="cs-CZ" sz="2000" dirty="0"/>
              <a:t>Jáva a Sumatra</a:t>
            </a:r>
          </a:p>
        </p:txBody>
      </p:sp>
      <p:pic>
        <p:nvPicPr>
          <p:cNvPr id="2052" name="Picture 4" descr="Nálepka na sklo a okna Jihovýchodní Asie mapa • Pixers® • Žijeme ...">
            <a:extLst>
              <a:ext uri="{FF2B5EF4-FFF2-40B4-BE49-F238E27FC236}">
                <a16:creationId xmlns:a16="http://schemas.microsoft.com/office/drawing/2014/main" id="{875C42B1-ECFE-4667-BAD9-317C0D7C2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29" b="7796"/>
          <a:stretch/>
        </p:blipFill>
        <p:spPr bwMode="auto">
          <a:xfrm>
            <a:off x="4319081" y="-3895"/>
            <a:ext cx="8553855" cy="68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2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pa světa - Mapy Asie">
            <a:extLst>
              <a:ext uri="{FF2B5EF4-FFF2-40B4-BE49-F238E27FC236}">
                <a16:creationId xmlns:a16="http://schemas.microsoft.com/office/drawing/2014/main" id="{129018D3-CE4D-4F63-955E-C8B2720F9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17234" r="18470" b="8360"/>
          <a:stretch/>
        </p:blipFill>
        <p:spPr bwMode="auto">
          <a:xfrm>
            <a:off x="6185051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ĚT ZEMÍ JIHOVÝCHODNÍ ASIE - Thajsko - Barma - Laos - Malajsie ...">
            <a:extLst>
              <a:ext uri="{FF2B5EF4-FFF2-40B4-BE49-F238E27FC236}">
                <a16:creationId xmlns:a16="http://schemas.microsoft.com/office/drawing/2014/main" id="{508AED49-A41B-4991-B593-60328FEAB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r="1253"/>
          <a:stretch/>
        </p:blipFill>
        <p:spPr bwMode="auto"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1C0609-A569-4D31-8B12-32B36257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57647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Jihovýchodní Asie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7D28F-4203-409A-B0E8-47315AD6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2742126"/>
            <a:ext cx="5043434" cy="21703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Cca 20 000 ostrovů, velká členitost;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Tropické až subtropické podmínky, </a:t>
            </a:r>
            <a:br>
              <a:rPr lang="cs-CZ" sz="1800" dirty="0"/>
            </a:br>
            <a:r>
              <a:rPr lang="cs-CZ" sz="1800" dirty="0"/>
              <a:t>monzunové počasí;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Tropické deštné pralesy hlavně Indonésie </a:t>
            </a:r>
            <a:br>
              <a:rPr lang="cs-CZ" sz="1800" dirty="0"/>
            </a:br>
            <a:r>
              <a:rPr lang="cs-CZ" sz="1800" dirty="0"/>
              <a:t>s opicemi, plazi, papoušky;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turistická a ekonomická centra, mongoloidní rasa.</a:t>
            </a:r>
          </a:p>
        </p:txBody>
      </p:sp>
    </p:spTree>
    <p:extLst>
      <p:ext uri="{BB962C8B-B14F-4D97-AF65-F5344CB8AC3E}">
        <p14:creationId xmlns:p14="http://schemas.microsoft.com/office/powerpoint/2010/main" val="2659427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sah obrázku text, mapa, stůl, kreslení&#10;&#10;Popis byl vytvořen automaticky">
            <a:extLst>
              <a:ext uri="{FF2B5EF4-FFF2-40B4-BE49-F238E27FC236}">
                <a16:creationId xmlns:a16="http://schemas.microsoft.com/office/drawing/2014/main" id="{FEAFD0F5-4161-4229-9047-ED0B55B83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t="5165" r="8534" b="-5166"/>
          <a:stretch/>
        </p:blipFill>
        <p:spPr bwMode="auto">
          <a:xfrm>
            <a:off x="3068" y="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FD12F4-2B2B-4FF8-B942-C1C7DF5C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Zlatý trojúhelník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E2E73-CE99-4538-AD94-F554796A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2" y="4789796"/>
            <a:ext cx="9565028" cy="1382971"/>
          </a:xfrm>
        </p:spPr>
        <p:txBody>
          <a:bodyPr>
            <a:noAutofit/>
          </a:bodyPr>
          <a:lstStyle/>
          <a:p>
            <a:r>
              <a:rPr lang="cs-CZ" sz="1800" b="0" i="0" dirty="0">
                <a:effectLst/>
                <a:latin typeface="Arial" panose="020B0604020202020204" pitchFamily="34" charset="0"/>
              </a:rPr>
              <a:t>Označení používané pro oblast </a:t>
            </a: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jihovýchodní Asie</a:t>
            </a:r>
            <a:r>
              <a:rPr lang="cs-CZ" sz="1800" b="0" i="0" dirty="0">
                <a:effectLst/>
                <a:latin typeface="Arial" panose="020B0604020202020204" pitchFamily="34" charset="0"/>
              </a:rPr>
              <a:t>, která se rozkládá mezi hraničními oblastmi </a:t>
            </a: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Barmy</a:t>
            </a:r>
            <a:r>
              <a:rPr lang="cs-CZ" sz="1800" b="0" i="0" dirty="0">
                <a:effectLst/>
                <a:latin typeface="Arial" panose="020B0604020202020204" pitchFamily="34" charset="0"/>
              </a:rPr>
              <a:t>, </a:t>
            </a: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Thajska</a:t>
            </a:r>
            <a:r>
              <a:rPr lang="cs-CZ" sz="1800" b="0" i="0" dirty="0">
                <a:effectLst/>
                <a:latin typeface="Arial" panose="020B0604020202020204" pitchFamily="34" charset="0"/>
              </a:rPr>
              <a:t> a </a:t>
            </a: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Laosu;</a:t>
            </a:r>
          </a:p>
          <a:p>
            <a:r>
              <a:rPr lang="cs-CZ" sz="1800" dirty="0">
                <a:latin typeface="Arial" panose="020B0604020202020204" pitchFamily="34" charset="0"/>
              </a:rPr>
              <a:t>Pěstuje se zde hojně mák setý, který je dále zpracováván na výrobu opia;</a:t>
            </a:r>
          </a:p>
          <a:p>
            <a:r>
              <a:rPr lang="cs-CZ" sz="1800" dirty="0">
                <a:latin typeface="Arial" panose="020B0604020202020204" pitchFamily="34" charset="0"/>
              </a:rPr>
              <a:t>Výroba tišících prostředků morfinu, analgetik, ale také drogy heroinu.</a:t>
            </a:r>
            <a:endParaRPr 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8ACFBD-37DF-4D76-AC2B-C29E5B79C4F7}"/>
              </a:ext>
            </a:extLst>
          </p:cNvPr>
          <p:cNvSpPr txBox="1"/>
          <p:nvPr/>
        </p:nvSpPr>
        <p:spPr>
          <a:xfrm>
            <a:off x="3722977" y="238896"/>
            <a:ext cx="2027034" cy="35394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Heroin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(diacetylmorfin)</a:t>
            </a:r>
          </a:p>
          <a:p>
            <a:r>
              <a:rPr lang="cs-CZ" sz="1600" dirty="0">
                <a:solidFill>
                  <a:schemeClr val="bg1"/>
                </a:solidFill>
              </a:rPr>
              <a:t>Výroba ze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surového opia. Nebezpečná návyková zakázaná droga.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5BF366A-7601-48AD-9304-48422C546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66" y="1886224"/>
            <a:ext cx="1454183" cy="9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2D5E009-1DC4-479B-9296-2DC020660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65" y="2695596"/>
            <a:ext cx="1454183" cy="9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9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D2102B-F68B-4BE5-B646-C3471666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374668"/>
            <a:ext cx="3512896" cy="1091108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Regiony Asie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Geografické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41F536-877F-4626-87DE-60789FD6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1" y="1737160"/>
            <a:ext cx="3512896" cy="474617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Severní Asie</a:t>
            </a:r>
            <a:r>
              <a:rPr lang="cs-CZ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b="1" dirty="0"/>
            </a:br>
            <a:r>
              <a:rPr lang="cs-CZ" sz="2200" dirty="0"/>
              <a:t>(Rusko – Sibiř)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Asie </a:t>
            </a:r>
            <a:r>
              <a:rPr lang="cs-CZ" sz="2200" dirty="0"/>
              <a:t>(Kazachstán a okolí) 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Západní Asie </a:t>
            </a:r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Blízký Východ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/>
              <a:t>(</a:t>
            </a:r>
            <a:r>
              <a:rPr lang="cs-CZ" sz="2200" dirty="0"/>
              <a:t>Arabský pol.)</a:t>
            </a:r>
            <a:r>
              <a:rPr lang="ru-RU" sz="2200" dirty="0"/>
              <a:t> </a:t>
            </a:r>
            <a:endParaRPr lang="cs-CZ" sz="2200" dirty="0"/>
          </a:p>
          <a:p>
            <a:pPr marL="342900" indent="-342900">
              <a:buAutoNum type="arabicPeriod"/>
            </a:pPr>
            <a:r>
              <a:rPr lang="cs-CZ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Jižní Asie</a:t>
            </a:r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200" b="1" dirty="0"/>
            </a:br>
            <a:r>
              <a:rPr lang="cs-CZ" sz="3200" dirty="0"/>
              <a:t>(Indie a Pákistán)</a:t>
            </a:r>
          </a:p>
          <a:p>
            <a:pPr marL="342900" indent="-342900">
              <a:buAutoNum type="arabicPeriod"/>
            </a:pP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Východní Asie </a:t>
            </a:r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Dálný Východ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/>
              <a:t>(</a:t>
            </a:r>
            <a:r>
              <a:rPr lang="cs-CZ" sz="2200" dirty="0"/>
              <a:t>Čína)</a:t>
            </a:r>
          </a:p>
          <a:p>
            <a:pPr marL="342900" indent="-342900">
              <a:buAutoNum type="arabicPeriod"/>
            </a:pPr>
            <a:r>
              <a:rPr lang="cs-CZ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Jihovýchodní Asie</a:t>
            </a:r>
            <a:r>
              <a:rPr lang="cs-CZ" sz="3200" b="1" u="sng" dirty="0"/>
              <a:t> </a:t>
            </a:r>
            <a:r>
              <a:rPr lang="cs-CZ" sz="3200" dirty="0"/>
              <a:t>(Thajsko, Indonésie)</a:t>
            </a:r>
          </a:p>
        </p:txBody>
      </p:sp>
      <p:pic>
        <p:nvPicPr>
          <p:cNvPr id="10" name="Obrázek 9" descr="VÃ½sledek obrÃ¡zku pro jihozÃ¡padnÃ­ asie">
            <a:extLst>
              <a:ext uri="{FF2B5EF4-FFF2-40B4-BE49-F238E27FC236}">
                <a16:creationId xmlns:a16="http://schemas.microsoft.com/office/drawing/2014/main" id="{1BDC0774-94C0-4638-B64D-19F685945E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54" y="993913"/>
            <a:ext cx="6822219" cy="4991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17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1651BC7-AB41-4017-8071-13676E9C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90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1632B6-B2AB-4D24-909A-13548E0D4285}"/>
              </a:ext>
            </a:extLst>
          </p:cNvPr>
          <p:cNvSpPr txBox="1"/>
          <p:nvPr/>
        </p:nvSpPr>
        <p:spPr>
          <a:xfrm>
            <a:off x="412795" y="283817"/>
            <a:ext cx="3651467" cy="1174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2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JIŽNÍ ASIE /Indie a okolní státy/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F3DB19A-3712-4AA3-989F-69C0ED811784}"/>
              </a:ext>
            </a:extLst>
          </p:cNvPr>
          <p:cNvSpPr txBox="1"/>
          <p:nvPr/>
        </p:nvSpPr>
        <p:spPr>
          <a:xfrm>
            <a:off x="412795" y="1517272"/>
            <a:ext cx="3943540" cy="5456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marR="0" lvl="0" indent="-2857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od Himaláje klesá a mění se přírodní podmínky</a:t>
            </a:r>
            <a:r>
              <a:rPr lang="cs-CZ" altLang="cs-CZ" sz="2000" dirty="0">
                <a:solidFill>
                  <a:schemeClr val="bg1"/>
                </a:solidFill>
              </a:rPr>
              <a:t> (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horské oblasti se mění ve stepi a na jihu v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monzunové nížiny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s tropickým počasím);</a:t>
            </a:r>
            <a:endParaRPr lang="cs-CZ" altLang="cs-CZ" sz="2000" dirty="0">
              <a:solidFill>
                <a:schemeClr val="bg1"/>
              </a:solidFill>
            </a:endParaRPr>
          </a:p>
          <a:p>
            <a:pPr marL="57150" marR="0" lvl="0" indent="-2857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hlavní řeky: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Indus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a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Ganga </a:t>
            </a:r>
            <a:b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a Brahmaputra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  <a:endParaRPr lang="cs-CZ" altLang="cs-CZ" sz="2000" dirty="0">
              <a:solidFill>
                <a:schemeClr val="bg1"/>
              </a:solidFill>
            </a:endParaRPr>
          </a:p>
          <a:p>
            <a:pPr marL="57150" marR="0" lvl="0" indent="-2857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obyvatelstvo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europoidní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  <a:endParaRPr lang="cs-CZ" altLang="cs-CZ" sz="2000" dirty="0">
              <a:solidFill>
                <a:schemeClr val="bg1"/>
              </a:solidFill>
            </a:endParaRPr>
          </a:p>
          <a:p>
            <a:pPr marL="57150" marR="0" lvl="0" indent="-2857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náboženství hlavně hinduismus převážně, na západě však Islám (Pákistán, Afganistán)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chudoba, negramotnost velmi typické pro tento region, přelidněnost;</a:t>
            </a:r>
          </a:p>
          <a:p>
            <a:pPr marL="57150" marR="0" lvl="0" indent="-28575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turisticky navštěvované hlavně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Indie a Srí Lanka (Ceylon), Maledivy (ostrovy).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9" name="Obrázek 8" descr="VÃ½sledek obrÃ¡zku pro JiÅ¾nÃ­ Asie">
            <a:extLst>
              <a:ext uri="{FF2B5EF4-FFF2-40B4-BE49-F238E27FC236}">
                <a16:creationId xmlns:a16="http://schemas.microsoft.com/office/drawing/2014/main" id="{D2CC027D-E7D9-4A03-B1B6-8915FE4A4BB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1" b="2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8591A494-BCF1-48EA-BF08-86B8918203BC}"/>
              </a:ext>
            </a:extLst>
          </p:cNvPr>
          <p:cNvSpPr txBox="1">
            <a:spLocks/>
          </p:cNvSpPr>
          <p:nvPr/>
        </p:nvSpPr>
        <p:spPr>
          <a:xfrm>
            <a:off x="1948223" y="4092492"/>
            <a:ext cx="4816225" cy="434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>
              <a:spcAft>
                <a:spcPts val="600"/>
              </a:spcAft>
            </a:pPr>
            <a:endParaRPr lang="cs-CZ" sz="20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05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2D7C9-FD2A-4E3F-801F-3DBA255D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97" y="558784"/>
            <a:ext cx="5712824" cy="1581624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Indie</a:t>
            </a:r>
            <a:br>
              <a:rPr lang="cs-CZ" sz="37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problémy rostoucí země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2E88C-198B-4B1A-BB51-9216AC9F0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97" y="2109814"/>
            <a:ext cx="5556360" cy="4396294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 miliardy obyvatel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dříve britská kolonie,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1947 samostatnost, demokratické zřízení, angličtina,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samostatnost Gándhí.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hinduismus 80 %,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europoidní rasa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směs dvou populací /severní a jižní Indie/;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rodinná pouta, sňatky domlouvané mezi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rodinami, žena je většinou v domácnosti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velký ekonomický potenciál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jaderná velmoc, kosmický program, ropa, uhlí, železná ruda;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turisticky navštěvována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(Tádž Mahál), </a:t>
            </a:r>
            <a:b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filmová studia Bollywood (od Bombaje).</a:t>
            </a:r>
            <a:endParaRPr lang="cs-CZ" sz="2200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0" name="Picture 8" descr="Indie - tag - EchoPrime.cz">
            <a:extLst>
              <a:ext uri="{FF2B5EF4-FFF2-40B4-BE49-F238E27FC236}">
                <a16:creationId xmlns:a16="http://schemas.microsoft.com/office/drawing/2014/main" id="{18A31DD7-BB69-4D29-95F7-CF45F7123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r="29958" b="-1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AAA127F5-1290-4AF2-9270-D06E83DC3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43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ramorový Taj Mahal">
            <a:extLst>
              <a:ext uri="{FF2B5EF4-FFF2-40B4-BE49-F238E27FC236}">
                <a16:creationId xmlns:a16="http://schemas.microsoft.com/office/drawing/2014/main" id="{B9727703-D676-4058-AF3A-2EA031C0A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8881" b="3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Indie – Wikipedie">
            <a:extLst>
              <a:ext uri="{FF2B5EF4-FFF2-40B4-BE49-F238E27FC236}">
                <a16:creationId xmlns:a16="http://schemas.microsoft.com/office/drawing/2014/main" id="{F628BF94-87EA-4967-97B4-83E37A6D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75" y="269314"/>
            <a:ext cx="1700981" cy="11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EA57C461-9E5E-42EA-9A66-6C7C97C42B46}"/>
              </a:ext>
            </a:extLst>
          </p:cNvPr>
          <p:cNvSpPr txBox="1"/>
          <p:nvPr/>
        </p:nvSpPr>
        <p:spPr>
          <a:xfrm>
            <a:off x="9581692" y="2774575"/>
            <a:ext cx="1639330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Posvátná kráva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24D54B-75C8-4783-8487-9E32BDD7D9D1}"/>
              </a:ext>
            </a:extLst>
          </p:cNvPr>
          <p:cNvSpPr txBox="1"/>
          <p:nvPr/>
        </p:nvSpPr>
        <p:spPr>
          <a:xfrm>
            <a:off x="9915325" y="6400897"/>
            <a:ext cx="1639330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Tádž Mahál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3086" name="Picture 14">
            <a:extLst>
              <a:ext uri="{FF2B5EF4-FFF2-40B4-BE49-F238E27FC236}">
                <a16:creationId xmlns:a16="http://schemas.microsoft.com/office/drawing/2014/main" id="{A2A24A31-7470-4C28-BDFB-5AEC58E2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57" y="0"/>
            <a:ext cx="1878730" cy="234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C1F8D94-7ACD-42D4-BF3A-5B99F0AADA3E}"/>
              </a:ext>
            </a:extLst>
          </p:cNvPr>
          <p:cNvSpPr txBox="1"/>
          <p:nvPr/>
        </p:nvSpPr>
        <p:spPr>
          <a:xfrm>
            <a:off x="6155957" y="1964296"/>
            <a:ext cx="1639330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b="0" i="0" dirty="0">
                <a:solidFill>
                  <a:srgbClr val="000000"/>
                </a:solidFill>
                <a:effectLst/>
              </a:rPr>
              <a:t>Mahátma Gándhí</a:t>
            </a:r>
          </a:p>
        </p:txBody>
      </p:sp>
    </p:spTree>
    <p:extLst>
      <p:ext uri="{BB962C8B-B14F-4D97-AF65-F5344CB8AC3E}">
        <p14:creationId xmlns:p14="http://schemas.microsoft.com/office/powerpoint/2010/main" val="47025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ýsledek obrázku pro monzuny">
            <a:extLst>
              <a:ext uri="{FF2B5EF4-FFF2-40B4-BE49-F238E27FC236}">
                <a16:creationId xmlns:a16="http://schemas.microsoft.com/office/drawing/2014/main" id="{8DED135F-F368-44AF-9FD4-1DB1EB978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" r="-2" b="13232"/>
          <a:stretch/>
        </p:blipFill>
        <p:spPr bwMode="auto">
          <a:xfrm>
            <a:off x="4883025" y="10"/>
            <a:ext cx="7308975" cy="3364982"/>
          </a:xfrm>
          <a:custGeom>
            <a:avLst/>
            <a:gdLst>
              <a:gd name="connsiteX0" fmla="*/ 0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1210305 w 7308975"/>
              <a:gd name="connsiteY3" fmla="*/ 3364992 h 3364992"/>
              <a:gd name="connsiteX4" fmla="*/ 1192705 w 7308975"/>
              <a:gd name="connsiteY4" fmla="*/ 2943200 h 3364992"/>
              <a:gd name="connsiteX5" fmla="*/ 62981 w 7308975"/>
              <a:gd name="connsiteY5" fmla="*/ 69271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monzuny">
            <a:extLst>
              <a:ext uri="{FF2B5EF4-FFF2-40B4-BE49-F238E27FC236}">
                <a16:creationId xmlns:a16="http://schemas.microsoft.com/office/drawing/2014/main" id="{4EDADF01-D769-4559-8A3A-E93B104FC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r="-2" b="23299"/>
          <a:stretch/>
        </p:blipFill>
        <p:spPr bwMode="auto">
          <a:xfrm>
            <a:off x="4883025" y="3493008"/>
            <a:ext cx="7308975" cy="3364992"/>
          </a:xfrm>
          <a:custGeom>
            <a:avLst/>
            <a:gdLst>
              <a:gd name="connsiteX0" fmla="*/ 1210305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0 w 7308975"/>
              <a:gd name="connsiteY3" fmla="*/ 3364992 h 3364992"/>
              <a:gd name="connsiteX4" fmla="*/ 62981 w 7308975"/>
              <a:gd name="connsiteY4" fmla="*/ 3295722 h 3364992"/>
              <a:gd name="connsiteX5" fmla="*/ 1192705 w 7308975"/>
              <a:gd name="connsiteY5" fmla="*/ 421793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96F8921-76A6-4CE8-B207-34CF9094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2" y="886968"/>
            <a:ext cx="4832802" cy="1243584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Monzuny – sezónní větry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1F773-F9A8-4CFD-9931-12C56B5AF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82" y="2396303"/>
            <a:ext cx="5219499" cy="4267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cs-CZ" b="1" dirty="0">
                <a:solidFill>
                  <a:srgbClr val="FF0000"/>
                </a:solidFill>
              </a:rPr>
              <a:t>značení pro sezónní vítr měnící v létě a v zimě svůj směr</a:t>
            </a:r>
            <a:r>
              <a:rPr lang="cs-CZ" dirty="0"/>
              <a:t>; 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jednotlivých pololetích má jeho proudění úplně opačný směr;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Monzuny se nejvíce vyskytují v </a:t>
            </a:r>
            <a:r>
              <a:rPr lang="cs-CZ" b="1" dirty="0"/>
              <a:t>jihovýchodní a východní Asii. Výrazně se projevují například v Indii (důležité pro úrodu).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234ADF-D0AE-4143-BD91-9418A0CCC9A5}"/>
              </a:ext>
            </a:extLst>
          </p:cNvPr>
          <p:cNvSpPr/>
          <p:nvPr/>
        </p:nvSpPr>
        <p:spPr>
          <a:xfrm>
            <a:off x="10196705" y="94734"/>
            <a:ext cx="192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Sklizeň rýže v Indii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65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9D71AA-9B94-494D-B7FC-5E9C87DD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5462" y="1140213"/>
            <a:ext cx="3517862" cy="821715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Hinduismus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165573-B850-4D54-99D2-1B637E3E9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8711"/>
          <a:stretch/>
        </p:blipFill>
        <p:spPr bwMode="auto">
          <a:xfrm>
            <a:off x="5680804" y="1237069"/>
            <a:ext cx="1934870" cy="1744186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5386063-BAEA-4239-BDAB-AC746FC15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0"/>
          <a:stretch/>
        </p:blipFill>
        <p:spPr bwMode="auto"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BFB4B7-5DF7-4D08-9F7D-2DE6AF89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354" y="1961928"/>
            <a:ext cx="2730083" cy="45862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Tradiční pro Indii, filosofický a náboženský koncept – způsob života;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 křesťanství </a:t>
            </a:r>
            <a:br>
              <a:rPr lang="cs-CZ" sz="2000" dirty="0"/>
            </a:br>
            <a:r>
              <a:rPr lang="cs-CZ" sz="2000" dirty="0"/>
              <a:t>a islámu třetí nejrozšířenější náboženství;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Známá je myšlenka </a:t>
            </a:r>
            <a:br>
              <a:rPr lang="cs-CZ" sz="2000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o reinkarnaci (příčina </a:t>
            </a:r>
            <a:br>
              <a:rPr lang="cs-CZ" sz="2000" b="1" dirty="0">
                <a:solidFill>
                  <a:srgbClr val="FF0000"/>
                </a:solidFill>
              </a:rPr>
            </a:br>
            <a:r>
              <a:rPr lang="cs-CZ" sz="2000" b="1" dirty="0">
                <a:solidFill>
                  <a:srgbClr val="FF0000"/>
                </a:solidFill>
              </a:rPr>
              <a:t>a následek života člověka);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Společnost rozdělena </a:t>
            </a:r>
            <a:b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na varny či kasty;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/>
              <a:t>Posvátná řeka Ganga </a:t>
            </a:r>
            <a:br>
              <a:rPr lang="cs-CZ" sz="2000" b="1" dirty="0"/>
            </a:br>
            <a:r>
              <a:rPr lang="cs-CZ" sz="2000" b="1" dirty="0"/>
              <a:t>a koupel v ní.</a:t>
            </a:r>
          </a:p>
        </p:txBody>
      </p:sp>
      <p:sp>
        <p:nvSpPr>
          <p:cNvPr id="5" name="Textové pole 2">
            <a:extLst>
              <a:ext uri="{FF2B5EF4-FFF2-40B4-BE49-F238E27FC236}">
                <a16:creationId xmlns:a16="http://schemas.microsoft.com/office/drawing/2014/main" id="{8514CF7E-2126-4712-A6A9-D2B90804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649" y="2705100"/>
            <a:ext cx="1733550" cy="4152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20"/>
              </a:spcAft>
            </a:pP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Varny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či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Kasty</a:t>
            </a:r>
            <a:br>
              <a:rPr lang="cs-CZ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 tooltip="Bráhm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Bráhmani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nejvyšší vrstva – kněží s privilegovaným postavením</a:t>
            </a:r>
            <a:br>
              <a:rPr lang="cs-CZ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 tooltip="Kšatri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Kšatrijové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kasta bojovníků, panovníků, kteří měli v rukou moc.</a:t>
            </a:r>
            <a:br>
              <a:rPr lang="cs-CZ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 tooltip="Vaiš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Vaišjové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kasta obchodníků a zemědělců</a:t>
            </a:r>
            <a:br>
              <a:rPr lang="cs-CZ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 tooltip="Šúd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Šúdrové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– nejnižší vrstva – služebníci ostatních.</a:t>
            </a:r>
            <a:endParaRPr lang="cs-CZ" sz="1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"/>
              </a:spcAft>
            </a:pPr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Nedotýkatelní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(asi 200 mil. lidí).</a:t>
            </a:r>
            <a:endParaRPr lang="cs-CZ" sz="1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 pole 2">
            <a:extLst>
              <a:ext uri="{FF2B5EF4-FFF2-40B4-BE49-F238E27FC236}">
                <a16:creationId xmlns:a16="http://schemas.microsoft.com/office/drawing/2014/main" id="{18D4CD66-E718-4CFD-B56F-AF1C9DFA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348" y="309820"/>
            <a:ext cx="2402089" cy="8201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Reinkarnace</a:t>
            </a: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duše neumírá, ale rodí se v jiném těle. Karma. Dobrá nebo špatná.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878B7D6-4E16-45E0-931B-EBBFF17572AA}"/>
              </a:ext>
            </a:extLst>
          </p:cNvPr>
          <p:cNvSpPr txBox="1"/>
          <p:nvPr/>
        </p:nvSpPr>
        <p:spPr>
          <a:xfrm>
            <a:off x="187411" y="198393"/>
            <a:ext cx="293974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sz="1800" b="1" dirty="0"/>
              <a:t>Rituální koupel v řece Ganga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26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138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Nepál - Annapurna trek - informace k zájezdu">
            <a:extLst>
              <a:ext uri="{FF2B5EF4-FFF2-40B4-BE49-F238E27FC236}">
                <a16:creationId xmlns:a16="http://schemas.microsoft.com/office/drawing/2014/main" id="{9724BC85-14C5-4D34-B494-1B00B0764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24448" b="3"/>
          <a:stretch/>
        </p:blipFill>
        <p:spPr bwMode="auto">
          <a:xfrm>
            <a:off x="-1" y="6"/>
            <a:ext cx="3922776" cy="39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die, nepál mapa - Indie, nepál hranice mapy (Jižní Asie - Asie)">
            <a:extLst>
              <a:ext uri="{FF2B5EF4-FFF2-40B4-BE49-F238E27FC236}">
                <a16:creationId xmlns:a16="http://schemas.microsoft.com/office/drawing/2014/main" id="{F68D9928-13D5-4B6D-86C7-BD36209AA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7" r="20769" b="3"/>
          <a:stretch/>
        </p:blipFill>
        <p:spPr bwMode="auto">
          <a:xfrm>
            <a:off x="4131633" y="10"/>
            <a:ext cx="3922776" cy="39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22B7E1-BA24-4E3F-BEB1-4EDC7AD1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Nepál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A4F5C-7D95-47E8-9C51-1D26A8DD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633" y="4464872"/>
            <a:ext cx="3712464" cy="1608383"/>
          </a:xfrm>
        </p:spPr>
        <p:txBody>
          <a:bodyPr anchor="ctr">
            <a:normAutofit/>
          </a:bodyPr>
          <a:lstStyle/>
          <a:p>
            <a:r>
              <a:rPr lang="cs-CZ" sz="1700"/>
              <a:t>Hlavní město Káthmándú;</a:t>
            </a:r>
          </a:p>
          <a:p>
            <a:r>
              <a:rPr lang="cs-CZ" sz="1700"/>
              <a:t>Nejvyšší hora světa Mount Everest;</a:t>
            </a:r>
          </a:p>
          <a:p>
            <a:r>
              <a:rPr lang="cs-CZ" sz="1700"/>
              <a:t>Místo odkud horolezci začínají svoji pouť na většinu 8tisícových hor.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B16F58E-7409-40A4-95E3-5EF238AF2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r="12045" b="-3"/>
          <a:stretch/>
        </p:blipFill>
        <p:spPr bwMode="auto">
          <a:xfrm>
            <a:off x="8269224" y="-6"/>
            <a:ext cx="3922776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2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354DE7-E84F-4139-9267-63A0E8F4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Srí Lanka / ostrov Ceylon </a:t>
            </a:r>
          </a:p>
        </p:txBody>
      </p:sp>
      <p:pic>
        <p:nvPicPr>
          <p:cNvPr id="1028" name="Picture 4" descr="Srí Lanka - Blue Sky Travel s.r.o.">
            <a:extLst>
              <a:ext uri="{FF2B5EF4-FFF2-40B4-BE49-F238E27FC236}">
                <a16:creationId xmlns:a16="http://schemas.microsoft.com/office/drawing/2014/main" id="{6BFBCA37-DF9C-4770-A551-DDDE216A6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3" r="4363" b="2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dia Srilanka Map, Map of India and Srilanka">
            <a:extLst>
              <a:ext uri="{FF2B5EF4-FFF2-40B4-BE49-F238E27FC236}">
                <a16:creationId xmlns:a16="http://schemas.microsoft.com/office/drawing/2014/main" id="{09ED7E60-3371-4AE2-9DE9-774DB26DB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36634" r="23834" b="893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IMtours - dovolená, zájezdy, last minute, eurovíkendy">
            <a:extLst>
              <a:ext uri="{FF2B5EF4-FFF2-40B4-BE49-F238E27FC236}">
                <a16:creationId xmlns:a16="http://schemas.microsoft.com/office/drawing/2014/main" id="{391272A8-A5EB-4C33-8E19-2070E5BD9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t="484" r="52567" b="-482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415D56-E16D-452B-8C5E-0025E80B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r>
              <a:rPr lang="cs-CZ" sz="1800" dirty="0"/>
              <a:t>Ostrov v jihovýchodní Asii přibližně 80</a:t>
            </a:r>
            <a:r>
              <a:rPr lang="ru-RU" sz="1800" dirty="0"/>
              <a:t> </a:t>
            </a:r>
            <a:r>
              <a:rPr lang="en-US" sz="1800" dirty="0"/>
              <a:t>% </a:t>
            </a:r>
            <a:r>
              <a:rPr lang="cs-CZ" sz="1800" dirty="0"/>
              <a:t>rozlohy ČR;</a:t>
            </a:r>
          </a:p>
          <a:p>
            <a:r>
              <a:rPr lang="cs-CZ" sz="1800" dirty="0"/>
              <a:t>Turisticky navštěvované;</a:t>
            </a:r>
          </a:p>
          <a:p>
            <a:r>
              <a:rPr lang="cs-CZ" sz="1800" dirty="0"/>
              <a:t>Pěstování čaje, kaučuku, ostrov slonů.</a:t>
            </a:r>
          </a:p>
        </p:txBody>
      </p:sp>
    </p:spTree>
    <p:extLst>
      <p:ext uri="{BB962C8B-B14F-4D97-AF65-F5344CB8AC3E}">
        <p14:creationId xmlns:p14="http://schemas.microsoft.com/office/powerpoint/2010/main" val="341461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5B8DF1-41B4-4237-9D28-9C99EE09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6951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3600" b="1" u="sng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Čaj - Tea</a:t>
            </a:r>
          </a:p>
        </p:txBody>
      </p:sp>
      <p:sp>
        <p:nvSpPr>
          <p:cNvPr id="77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98547F-263F-4197-9607-641DE8964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r="14353" b="-1"/>
          <a:stretch/>
        </p:blipFill>
        <p:spPr bwMode="auto"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6277B1C-2850-4CEE-8C9A-F7252863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r="5" b="5765"/>
          <a:stretch/>
        </p:blipFill>
        <p:spPr bwMode="auto">
          <a:xfrm>
            <a:off x="3532736" y="2976300"/>
            <a:ext cx="2563264" cy="256326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A4209E2-0EB3-4A04-A508-B0500145D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r="14100" b="-3"/>
          <a:stretch/>
        </p:blipFill>
        <p:spPr bwMode="auto"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CE5B1A-089D-4FF9-A1BF-2ECF1A8C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142" y="1579682"/>
            <a:ext cx="4227939" cy="4753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- kulturní nápoj</a:t>
            </a:r>
            <a:r>
              <a:rPr 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připravovaný obvykle louhováním lístků rostliny </a:t>
            </a:r>
            <a:r>
              <a:rPr 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čajovníku</a:t>
            </a:r>
            <a:r>
              <a:rPr 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 v horké vodě;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</a:rPr>
              <a:t>- V ASII – Čína, Indie, Srí Lanka, Vietnam, Indonésie -</a:t>
            </a:r>
            <a:r>
              <a:rPr lang="cs-CZ" sz="2400" dirty="0">
                <a:solidFill>
                  <a:srgbClr val="000000"/>
                </a:solidFill>
              </a:rPr>
              <a:t> monzunové oblasti s teplým počasím;</a:t>
            </a:r>
          </a:p>
          <a:p>
            <a:pPr marL="0" indent="0">
              <a:buNone/>
            </a:pPr>
            <a:r>
              <a:rPr 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- Výroba: </a:t>
            </a:r>
            <a:r>
              <a:rPr lang="cs-CZ" sz="2400" dirty="0">
                <a:solidFill>
                  <a:srgbClr val="000000"/>
                </a:solidFill>
              </a:rPr>
              <a:t>sběr, sušení, fermentace /oxidace/ od 30</a:t>
            </a:r>
            <a:r>
              <a:rPr lang="cs-CZ" sz="2400" baseline="30000" dirty="0">
                <a:solidFill>
                  <a:srgbClr val="000000"/>
                </a:solidFill>
              </a:rPr>
              <a:t>o</a:t>
            </a:r>
            <a:r>
              <a:rPr lang="cs-CZ" sz="2400" dirty="0">
                <a:solidFill>
                  <a:srgbClr val="000000"/>
                </a:solidFill>
              </a:rPr>
              <a:t>C do 90</a:t>
            </a:r>
            <a:r>
              <a:rPr lang="cs-CZ" sz="2400" baseline="30000" dirty="0">
                <a:solidFill>
                  <a:srgbClr val="000000"/>
                </a:solidFill>
              </a:rPr>
              <a:t>o</a:t>
            </a:r>
            <a:r>
              <a:rPr lang="cs-CZ" sz="2400" dirty="0">
                <a:solidFill>
                  <a:srgbClr val="000000"/>
                </a:solidFill>
              </a:rPr>
              <a:t>C;</a:t>
            </a:r>
          </a:p>
          <a:p>
            <a:pPr marL="0" indent="0">
              <a:buNone/>
            </a:pPr>
            <a:r>
              <a:rPr 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- U zelených </a:t>
            </a:r>
            <a:r>
              <a:rPr lang="cs-CZ" sz="2400" dirty="0">
                <a:solidFill>
                  <a:srgbClr val="000000"/>
                </a:solidFill>
              </a:rPr>
              <a:t>čajů při sušení vysoký ohřev proto zůstávají zelené. </a:t>
            </a:r>
            <a:endParaRPr lang="cs-CZ" sz="24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14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665</Words>
  <Application>Microsoft Office PowerPoint</Application>
  <PresentationFormat>Širokoúhlá obrazovka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Motiv Office</vt:lpstr>
      <vt:lpstr>Jižní a Jihovýchodní Asie</vt:lpstr>
      <vt:lpstr>Regiony Asie Geografické rozdělení</vt:lpstr>
      <vt:lpstr>Prezentace aplikace PowerPoint</vt:lpstr>
      <vt:lpstr>Indie problémy rostoucí země</vt:lpstr>
      <vt:lpstr>Monzuny – sezónní větry</vt:lpstr>
      <vt:lpstr>Hinduismus</vt:lpstr>
      <vt:lpstr>Nepál</vt:lpstr>
      <vt:lpstr>Srí Lanka / ostrov Ceylon </vt:lpstr>
      <vt:lpstr>Čaj - Tea</vt:lpstr>
      <vt:lpstr>Jihovýchodní Asie</vt:lpstr>
      <vt:lpstr>Jihovýchodní Asie</vt:lpstr>
      <vt:lpstr>Zlatý trojúhelník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a Jihovýchodní Asie</dc:title>
  <dc:creator>petr coufal</dc:creator>
  <cp:lastModifiedBy>petr coufal</cp:lastModifiedBy>
  <cp:revision>8</cp:revision>
  <dcterms:created xsi:type="dcterms:W3CDTF">2020-08-25T15:57:43Z</dcterms:created>
  <dcterms:modified xsi:type="dcterms:W3CDTF">2020-08-28T11:03:21Z</dcterms:modified>
</cp:coreProperties>
</file>