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8" r:id="rId1"/>
  </p:sldMasterIdLst>
  <p:sldIdLst>
    <p:sldId id="256" r:id="rId2"/>
    <p:sldId id="258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7" autoAdjust="0"/>
    <p:restoredTop sz="96473" autoAdjust="0"/>
  </p:normalViewPr>
  <p:slideViewPr>
    <p:cSldViewPr snapToGrid="0">
      <p:cViewPr varScale="1">
        <p:scale>
          <a:sx n="113" d="100"/>
          <a:sy n="113" d="100"/>
        </p:scale>
        <p:origin x="97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 smtClean="0"/>
              <a:t>Koncentrace hemových barviv u různých živočišných</a:t>
            </a:r>
            <a:r>
              <a:rPr lang="cs-CZ" baseline="0" dirty="0" smtClean="0"/>
              <a:t> druhů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myoglobin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Prase</c:v>
                </c:pt>
                <c:pt idx="1">
                  <c:v>Koza</c:v>
                </c:pt>
                <c:pt idx="2">
                  <c:v>Skopec</c:v>
                </c:pt>
                <c:pt idx="3">
                  <c:v>Skot</c:v>
                </c:pt>
                <c:pt idx="4">
                  <c:v>Jelen</c:v>
                </c:pt>
                <c:pt idx="5">
                  <c:v>Daněk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706</c:v>
                </c:pt>
                <c:pt idx="1">
                  <c:v>1700</c:v>
                </c:pt>
                <c:pt idx="2">
                  <c:v>2322</c:v>
                </c:pt>
                <c:pt idx="3">
                  <c:v>3800</c:v>
                </c:pt>
                <c:pt idx="4">
                  <c:v>3700</c:v>
                </c:pt>
                <c:pt idx="5">
                  <c:v>5600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hemoglobin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Prase</c:v>
                </c:pt>
                <c:pt idx="1">
                  <c:v>Koza</c:v>
                </c:pt>
                <c:pt idx="2">
                  <c:v>Skopec</c:v>
                </c:pt>
                <c:pt idx="3">
                  <c:v>Skot</c:v>
                </c:pt>
                <c:pt idx="4">
                  <c:v>Jelen</c:v>
                </c:pt>
                <c:pt idx="5">
                  <c:v>Daněk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500</c:v>
                </c:pt>
                <c:pt idx="1">
                  <c:v>1500</c:v>
                </c:pt>
                <c:pt idx="2">
                  <c:v>2100</c:v>
                </c:pt>
                <c:pt idx="3">
                  <c:v>1828</c:v>
                </c:pt>
                <c:pt idx="4">
                  <c:v>2732</c:v>
                </c:pt>
                <c:pt idx="5">
                  <c:v>3206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celkem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Prase</c:v>
                </c:pt>
                <c:pt idx="1">
                  <c:v>Koza</c:v>
                </c:pt>
                <c:pt idx="2">
                  <c:v>Skopec</c:v>
                </c:pt>
                <c:pt idx="3">
                  <c:v>Skot</c:v>
                </c:pt>
                <c:pt idx="4">
                  <c:v>Jelen</c:v>
                </c:pt>
                <c:pt idx="5">
                  <c:v>Daněk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1206</c:v>
                </c:pt>
                <c:pt idx="1">
                  <c:v>3200</c:v>
                </c:pt>
                <c:pt idx="2">
                  <c:v>4422</c:v>
                </c:pt>
                <c:pt idx="3">
                  <c:v>5628</c:v>
                </c:pt>
                <c:pt idx="4">
                  <c:v>6432</c:v>
                </c:pt>
                <c:pt idx="5">
                  <c:v>8806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6469504"/>
        <c:axId val="786466240"/>
      </c:barChart>
      <c:catAx>
        <c:axId val="78646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86466240"/>
        <c:crosses val="autoZero"/>
        <c:auto val="1"/>
        <c:lblAlgn val="ctr"/>
        <c:lblOffset val="100"/>
        <c:noMultiLvlLbl val="0"/>
      </c:catAx>
      <c:valAx>
        <c:axId val="78646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 smtClean="0"/>
                  <a:t>Koncentrace</a:t>
                </a:r>
                <a:r>
                  <a:rPr lang="cs-CZ" baseline="0" dirty="0" smtClean="0"/>
                  <a:t> mg/kg</a:t>
                </a:r>
                <a:endParaRPr lang="ru-RU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8646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0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10541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939375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59511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067396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4143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592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2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1736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09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64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00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73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380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9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41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0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  <p:sldLayoutId id="2147483943" r:id="rId15"/>
    <p:sldLayoutId id="214748394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638355"/>
            <a:ext cx="7766936" cy="3347049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6000" dirty="0" smtClean="0"/>
              <a:t>Hemová barviva ve svalech různých živočišných druhů a jejich analýza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07067" y="4166558"/>
            <a:ext cx="7766936" cy="981174"/>
          </a:xfrm>
        </p:spPr>
        <p:txBody>
          <a:bodyPr/>
          <a:lstStyle/>
          <a:p>
            <a:r>
              <a:rPr lang="cs-CZ" sz="2400" dirty="0" smtClean="0"/>
              <a:t>Petr Coufal</a:t>
            </a:r>
          </a:p>
          <a:p>
            <a:r>
              <a:rPr lang="cs-CZ" dirty="0" smtClean="0"/>
              <a:t>Ústav konzervace potravin a technologie masa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191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2801" y="209783"/>
            <a:ext cx="10131427" cy="1184456"/>
          </a:xfrm>
        </p:spPr>
        <p:txBody>
          <a:bodyPr/>
          <a:lstStyle/>
          <a:p>
            <a:r>
              <a:rPr lang="en-US" dirty="0"/>
              <a:t>7</a:t>
            </a:r>
            <a:r>
              <a:rPr lang="cs-CZ" dirty="0" smtClean="0"/>
              <a:t>. </a:t>
            </a:r>
            <a:r>
              <a:rPr lang="en-US" dirty="0" err="1" smtClean="0"/>
              <a:t>Elektrofor</a:t>
            </a:r>
            <a:r>
              <a:rPr lang="cs-CZ" dirty="0" err="1" smtClean="0"/>
              <a:t>éza</a:t>
            </a:r>
            <a:r>
              <a:rPr lang="cs-CZ" dirty="0" smtClean="0"/>
              <a:t> SDS-PAAG</a:t>
            </a:r>
            <a:endParaRPr lang="cs-CZ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762801" y="1591733"/>
            <a:ext cx="8689207" cy="4707467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500" cap="none" dirty="0" smtClean="0"/>
              <a:t>K separaci látek dochází na základě rozdílu v </a:t>
            </a:r>
            <a:r>
              <a:rPr lang="cs-CZ" sz="2500" b="1" cap="none" dirty="0" smtClean="0"/>
              <a:t>náboji</a:t>
            </a:r>
            <a:r>
              <a:rPr lang="cs-CZ" sz="2500" cap="none" dirty="0" smtClean="0"/>
              <a:t>, rozdílu ve </a:t>
            </a:r>
            <a:r>
              <a:rPr lang="cs-CZ" sz="2500" b="1" cap="none" dirty="0" smtClean="0"/>
              <a:t>velikosti molekuly </a:t>
            </a:r>
            <a:r>
              <a:rPr lang="cs-CZ" sz="2500" cap="none" dirty="0" smtClean="0"/>
              <a:t>a na základě </a:t>
            </a:r>
            <a:r>
              <a:rPr lang="cs-CZ" sz="2500" b="1" cap="none" dirty="0" smtClean="0"/>
              <a:t>izo</a:t>
            </a:r>
            <a:r>
              <a:rPr lang="cs-CZ" sz="2500" b="1" dirty="0" smtClean="0"/>
              <a:t>elektrických bodů.</a:t>
            </a:r>
            <a:endParaRPr lang="cs-CZ" sz="2500" b="1" cap="none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500" dirty="0" smtClean="0"/>
              <a:t>Elektroforéza probíhá v </a:t>
            </a:r>
            <a:r>
              <a:rPr lang="cs-CZ" sz="2500" dirty="0" err="1" smtClean="0"/>
              <a:t>gelózním</a:t>
            </a:r>
            <a:r>
              <a:rPr lang="cs-CZ" sz="2500" dirty="0" smtClean="0"/>
              <a:t> prostředí tzv.na </a:t>
            </a:r>
            <a:r>
              <a:rPr lang="cs-CZ" sz="2500" b="1" dirty="0" err="1" smtClean="0"/>
              <a:t>polyakrylamidovém</a:t>
            </a:r>
            <a:r>
              <a:rPr lang="cs-CZ" sz="2500" b="1" dirty="0" smtClean="0"/>
              <a:t> gelu</a:t>
            </a:r>
            <a:r>
              <a:rPr lang="cs-CZ" sz="25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500" b="1" dirty="0" smtClean="0"/>
              <a:t>SDS – </a:t>
            </a:r>
            <a:r>
              <a:rPr lang="cs-CZ" sz="2500" b="1" dirty="0" err="1" smtClean="0"/>
              <a:t>dodecylsulfát</a:t>
            </a:r>
            <a:r>
              <a:rPr lang="cs-CZ" sz="2500" b="1" dirty="0" smtClean="0"/>
              <a:t> sodný </a:t>
            </a:r>
            <a:r>
              <a:rPr lang="cs-CZ" sz="2500" dirty="0" smtClean="0"/>
              <a:t>aniontový detergent, váže se na bílkovinu a neutralizuje ji.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500" cap="none" dirty="0" smtClean="0"/>
              <a:t>Myoglobin i hemoglobin vytvoří zřetelné pruhy na konci obarveného gelu.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500" dirty="0" smtClean="0"/>
              <a:t>Metoda umožní současné stanovení koncentrace obou hemových barviv.</a:t>
            </a:r>
            <a:endParaRPr lang="cs-CZ" cap="none" dirty="0" smtClean="0"/>
          </a:p>
          <a:p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43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2801" y="209783"/>
            <a:ext cx="10131427" cy="1184456"/>
          </a:xfrm>
        </p:spPr>
        <p:txBody>
          <a:bodyPr/>
          <a:lstStyle/>
          <a:p>
            <a:r>
              <a:rPr lang="cs-CZ" dirty="0" smtClean="0"/>
              <a:t>8. Závěr, vyhodnocení</a:t>
            </a:r>
            <a:endParaRPr lang="cs-CZ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762802" y="1591733"/>
            <a:ext cx="3241932" cy="470746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500" dirty="0" smtClean="0"/>
              <a:t>Metoda SDS-PAAG umožnuje nerušené stanovení obsahu obou hemových pigmentů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500" dirty="0" smtClean="0"/>
              <a:t>Vhodná je metoda </a:t>
            </a:r>
            <a:br>
              <a:rPr lang="cs-CZ" sz="2500" dirty="0" smtClean="0"/>
            </a:br>
            <a:r>
              <a:rPr lang="cs-CZ" sz="2500" dirty="0" smtClean="0"/>
              <a:t>i pro určení živočišného druhu nebo posouzení stupně vykrvení.</a:t>
            </a:r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734" y="1591733"/>
            <a:ext cx="5554179" cy="400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586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799" y="480715"/>
            <a:ext cx="10131427" cy="1322685"/>
          </a:xfrm>
        </p:spPr>
        <p:txBody>
          <a:bodyPr/>
          <a:lstStyle/>
          <a:p>
            <a:r>
              <a:rPr lang="cs-CZ" b="1" dirty="0"/>
              <a:t>Obsah presentace</a:t>
            </a:r>
            <a:endParaRPr lang="cs-CZ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85799" y="1991846"/>
            <a:ext cx="10131428" cy="4360828"/>
          </a:xfrm>
        </p:spPr>
        <p:txBody>
          <a:bodyPr>
            <a:normAutofit/>
          </a:bodyPr>
          <a:lstStyle/>
          <a:p>
            <a:r>
              <a:rPr lang="cs-CZ" sz="2400" dirty="0"/>
              <a:t>1. Úvod do problematiky</a:t>
            </a:r>
          </a:p>
          <a:p>
            <a:r>
              <a:rPr lang="cs-CZ" sz="2400" dirty="0"/>
              <a:t>2. Barva masa a hemová barviva</a:t>
            </a:r>
          </a:p>
          <a:p>
            <a:r>
              <a:rPr lang="cs-CZ" sz="2400" dirty="0"/>
              <a:t>3. Myoglobin – svalové barvivo</a:t>
            </a:r>
          </a:p>
          <a:p>
            <a:r>
              <a:rPr lang="cs-CZ" sz="2400" dirty="0"/>
              <a:t>4. Hemoglobin – krevní barvivo</a:t>
            </a:r>
          </a:p>
          <a:p>
            <a:r>
              <a:rPr lang="cs-CZ" sz="2400" dirty="0"/>
              <a:t>5. Faktory ovlivňující obsah hemových barviv v mase</a:t>
            </a:r>
          </a:p>
          <a:p>
            <a:r>
              <a:rPr lang="cs-CZ" sz="2400" dirty="0"/>
              <a:t>6. Analytika hemových </a:t>
            </a:r>
            <a:r>
              <a:rPr lang="cs-CZ" sz="2400" dirty="0" smtClean="0"/>
              <a:t>barviv</a:t>
            </a:r>
          </a:p>
          <a:p>
            <a:r>
              <a:rPr lang="cs-CZ" sz="2400" dirty="0" smtClean="0"/>
              <a:t>7. Elektroforéza SDS-PAAG</a:t>
            </a:r>
          </a:p>
          <a:p>
            <a:r>
              <a:rPr lang="cs-CZ" sz="2400" dirty="0" smtClean="0"/>
              <a:t>8. Závěr</a:t>
            </a:r>
            <a:endParaRPr lang="cs-CZ" sz="2400" dirty="0"/>
          </a:p>
          <a:p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63505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799" y="480716"/>
            <a:ext cx="10131427" cy="1184456"/>
          </a:xfrm>
        </p:spPr>
        <p:txBody>
          <a:bodyPr/>
          <a:lstStyle/>
          <a:p>
            <a:r>
              <a:rPr lang="cs-CZ" dirty="0" smtClean="0"/>
              <a:t>1. Úvod do problematiky</a:t>
            </a:r>
            <a:endParaRPr lang="cs-CZ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762801" y="1914843"/>
            <a:ext cx="8689207" cy="397581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500" cap="none" dirty="0" smtClean="0"/>
              <a:t>Barvu masa považujeme za důležitý kvalitativní faktor.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500" cap="none" dirty="0"/>
              <a:t>Obsah hemových barviv má přímý vliv na barvu </a:t>
            </a:r>
            <a:r>
              <a:rPr lang="cs-CZ" sz="2500" cap="none" dirty="0" smtClean="0"/>
              <a:t>masa.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500" cap="none" dirty="0" smtClean="0"/>
              <a:t>Vedle myoglobinu, se na barvě masa podílí i hemoglobin.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500" cap="none" dirty="0" smtClean="0"/>
              <a:t>Snaha sledovat obsah hemových barviv v závislosti na různých okolnostech.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500" cap="none" dirty="0" smtClean="0"/>
              <a:t>Nutnost hledat vhodnou, levnou </a:t>
            </a:r>
            <a:br>
              <a:rPr lang="cs-CZ" sz="2500" cap="none" dirty="0" smtClean="0"/>
            </a:br>
            <a:r>
              <a:rPr lang="cs-CZ" sz="2500" cap="none" dirty="0" smtClean="0"/>
              <a:t>a reprodukovatelnou analytiku. </a:t>
            </a:r>
          </a:p>
          <a:p>
            <a:endParaRPr lang="cs-CZ" cap="none" dirty="0" smtClean="0"/>
          </a:p>
          <a:p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83946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799" y="472249"/>
            <a:ext cx="10131427" cy="1017885"/>
          </a:xfrm>
        </p:spPr>
        <p:txBody>
          <a:bodyPr>
            <a:normAutofit/>
          </a:bodyPr>
          <a:lstStyle/>
          <a:p>
            <a:r>
              <a:rPr lang="cs-CZ" dirty="0" smtClean="0"/>
              <a:t>2. Barva masa a hemová barviva</a:t>
            </a:r>
            <a:endParaRPr lang="cs-CZ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85799" y="1661646"/>
            <a:ext cx="4055534" cy="4366621"/>
          </a:xfrm>
        </p:spPr>
        <p:txBody>
          <a:bodyPr>
            <a:normAutofit lnSpcReduction="10000"/>
          </a:bodyPr>
          <a:lstStyle/>
          <a:p>
            <a:r>
              <a:rPr lang="cs-CZ" cap="none" dirty="0" smtClean="0"/>
              <a:t>Hemová barviva jsou typickými zástupci tzv. sarkoplasmatických bílkovin. Jsou lokalizovány ve svalech jako svalové barvivo </a:t>
            </a:r>
            <a:r>
              <a:rPr lang="cs-CZ" b="1" cap="none" dirty="0" smtClean="0"/>
              <a:t>myoglobin</a:t>
            </a:r>
            <a:r>
              <a:rPr lang="cs-CZ" cap="none" dirty="0" smtClean="0"/>
              <a:t> a v krvi jako krevní barvivo </a:t>
            </a:r>
            <a:r>
              <a:rPr lang="cs-CZ" b="1" cap="none" dirty="0" smtClean="0"/>
              <a:t>hemoglobin</a:t>
            </a:r>
            <a:r>
              <a:rPr lang="cs-CZ" cap="none" dirty="0" smtClean="0"/>
              <a:t>. </a:t>
            </a:r>
          </a:p>
          <a:p>
            <a:r>
              <a:rPr lang="cs-CZ" cap="none" dirty="0"/>
              <a:t>Jako neproteinová, menší, ale významná jednotka hemových </a:t>
            </a:r>
            <a:r>
              <a:rPr lang="cs-CZ" cap="none" dirty="0" smtClean="0"/>
              <a:t/>
            </a:r>
            <a:br>
              <a:rPr lang="cs-CZ" cap="none" dirty="0" smtClean="0"/>
            </a:br>
            <a:r>
              <a:rPr lang="cs-CZ" cap="none" dirty="0" smtClean="0"/>
              <a:t>barviv</a:t>
            </a:r>
            <a:r>
              <a:rPr lang="cs-CZ" cap="none" dirty="0"/>
              <a:t>, je organická </a:t>
            </a:r>
            <a:r>
              <a:rPr lang="cs-CZ" cap="none" dirty="0" smtClean="0"/>
              <a:t/>
            </a:r>
            <a:br>
              <a:rPr lang="cs-CZ" cap="none" dirty="0" smtClean="0"/>
            </a:br>
            <a:r>
              <a:rPr lang="cs-CZ" cap="none" dirty="0" smtClean="0"/>
              <a:t>molekula hem.</a:t>
            </a:r>
            <a:br>
              <a:rPr lang="cs-CZ" cap="none" dirty="0" smtClean="0"/>
            </a:br>
            <a:r>
              <a:rPr lang="cs-CZ" cap="none" dirty="0" smtClean="0"/>
              <a:t>Chemickým základem </a:t>
            </a:r>
            <a:br>
              <a:rPr lang="cs-CZ" cap="none" dirty="0" smtClean="0"/>
            </a:br>
            <a:r>
              <a:rPr lang="cs-CZ" cap="none" dirty="0" smtClean="0"/>
              <a:t>struktury </a:t>
            </a:r>
            <a:br>
              <a:rPr lang="cs-CZ" cap="none" dirty="0" smtClean="0"/>
            </a:br>
            <a:r>
              <a:rPr lang="cs-CZ" cap="none" dirty="0" smtClean="0"/>
              <a:t>je </a:t>
            </a:r>
            <a:r>
              <a:rPr lang="cs-CZ" cap="none" dirty="0"/>
              <a:t>molekula </a:t>
            </a:r>
            <a:r>
              <a:rPr lang="cs-CZ" cap="none" dirty="0" smtClean="0"/>
              <a:t/>
            </a:r>
            <a:br>
              <a:rPr lang="cs-CZ" cap="none" dirty="0" smtClean="0"/>
            </a:br>
            <a:r>
              <a:rPr lang="cs-CZ" cap="none" dirty="0" err="1" smtClean="0"/>
              <a:t>porfinu</a:t>
            </a:r>
            <a:r>
              <a:rPr lang="cs-CZ" cap="none" dirty="0" smtClean="0"/>
              <a:t>. </a:t>
            </a:r>
          </a:p>
          <a:p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Текст 6"/>
          <p:cNvSpPr txBox="1">
            <a:spLocks/>
          </p:cNvSpPr>
          <p:nvPr/>
        </p:nvSpPr>
        <p:spPr>
          <a:xfrm>
            <a:off x="6164692" y="3986670"/>
            <a:ext cx="4055534" cy="13267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20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462548"/>
              </p:ext>
            </p:extLst>
          </p:nvPr>
        </p:nvGraphicFramePr>
        <p:xfrm>
          <a:off x="4936066" y="2618072"/>
          <a:ext cx="3773061" cy="3986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hemSketch" r:id="rId3" imgW="2302560" imgH="2431800" progId="ACD.ChemSketch.20">
                  <p:embed/>
                </p:oleObj>
              </mc:Choice>
              <mc:Fallback>
                <p:oleObj name="ChemSketch" r:id="rId3" imgW="2302560" imgH="24318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36066" y="2618072"/>
                        <a:ext cx="3773061" cy="3986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Текст 6"/>
          <p:cNvSpPr txBox="1">
            <a:spLocks/>
          </p:cNvSpPr>
          <p:nvPr/>
        </p:nvSpPr>
        <p:spPr>
          <a:xfrm>
            <a:off x="5132034" y="1594234"/>
            <a:ext cx="3809835" cy="10238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Molekula hemu </a:t>
            </a:r>
            <a:r>
              <a:rPr lang="cs-CZ" dirty="0"/>
              <a:t>- </a:t>
            </a:r>
            <a:r>
              <a:rPr lang="cs-CZ" dirty="0" err="1"/>
              <a:t>Protoporfyrin</a:t>
            </a:r>
            <a:r>
              <a:rPr lang="cs-CZ" dirty="0"/>
              <a:t> IX s </a:t>
            </a:r>
            <a:r>
              <a:rPr lang="cs-CZ" dirty="0" err="1"/>
              <a:t>pentakoordinovaným</a:t>
            </a:r>
            <a:r>
              <a:rPr lang="cs-CZ" dirty="0"/>
              <a:t> atomem železa.</a:t>
            </a:r>
          </a:p>
          <a:p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1626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 descr="http://wiki.chemprime.chemeddl.org/images/1/10/Structure_of_Myoglob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259" y="2640374"/>
            <a:ext cx="3571851" cy="377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799" y="480715"/>
            <a:ext cx="10131427" cy="1017885"/>
          </a:xfrm>
        </p:spPr>
        <p:txBody>
          <a:bodyPr>
            <a:normAutofit/>
          </a:bodyPr>
          <a:lstStyle/>
          <a:p>
            <a:r>
              <a:rPr lang="cs-CZ" dirty="0"/>
              <a:t>3</a:t>
            </a:r>
            <a:r>
              <a:rPr lang="cs-CZ" dirty="0" smtClean="0"/>
              <a:t>. Myoglobin – svalové barvivo</a:t>
            </a:r>
            <a:endParaRPr lang="cs-CZ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85799" y="1661646"/>
            <a:ext cx="4055534" cy="4366621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cs-CZ" cap="none" dirty="0" smtClean="0"/>
              <a:t>Myoglobin vlastní svalové barvivo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Zásobárna kyslíku ve svalech</a:t>
            </a:r>
          </a:p>
          <a:p>
            <a:pPr marL="342900" indent="-342900">
              <a:buFontTx/>
              <a:buChar char="-"/>
            </a:pPr>
            <a:r>
              <a:rPr lang="cs-CZ" cap="none" dirty="0" smtClean="0"/>
              <a:t>Monomerní bílkovinná molekula ze 153 zbytků aminokyselin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1 </a:t>
            </a:r>
            <a:r>
              <a:rPr lang="cs-CZ" dirty="0" err="1" smtClean="0"/>
              <a:t>Prostetická</a:t>
            </a:r>
            <a:r>
              <a:rPr lang="cs-CZ" dirty="0" smtClean="0"/>
              <a:t> skupina hem</a:t>
            </a:r>
          </a:p>
          <a:p>
            <a:pPr marL="342900" indent="-342900">
              <a:buFontTx/>
              <a:buChar char="-"/>
            </a:pPr>
            <a:r>
              <a:rPr lang="cs-CZ" cap="none" dirty="0" smtClean="0"/>
              <a:t>Na centrálním atomu železa se váže histidin a z druhé strany je volný a je původcem reaktivity </a:t>
            </a:r>
            <a:r>
              <a:rPr lang="cs-CZ" cap="none" dirty="0" err="1" smtClean="0"/>
              <a:t>myoblobinu</a:t>
            </a:r>
            <a:r>
              <a:rPr lang="cs-CZ" cap="none" dirty="0" smtClean="0"/>
              <a:t> </a:t>
            </a:r>
          </a:p>
          <a:p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Текст 6"/>
          <p:cNvSpPr txBox="1">
            <a:spLocks/>
          </p:cNvSpPr>
          <p:nvPr/>
        </p:nvSpPr>
        <p:spPr>
          <a:xfrm>
            <a:off x="4916895" y="1661646"/>
            <a:ext cx="4055534" cy="3299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20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Текст 6"/>
          <p:cNvSpPr txBox="1">
            <a:spLocks/>
          </p:cNvSpPr>
          <p:nvPr/>
        </p:nvSpPr>
        <p:spPr>
          <a:xfrm>
            <a:off x="4936882" y="1567983"/>
            <a:ext cx="4055534" cy="13267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20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cs-CZ" cap="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Oproti hemoglobinu má myoglobin zhruba ¼ molekulovou hmotnost.</a:t>
            </a:r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6483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bio1151b.nicerweb.com/Locked/media/ch05/05_21gProteinHemoglobin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882" y="1491133"/>
            <a:ext cx="3993092" cy="470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799" y="480715"/>
            <a:ext cx="10131427" cy="1017885"/>
          </a:xfrm>
        </p:spPr>
        <p:txBody>
          <a:bodyPr>
            <a:normAutofit/>
          </a:bodyPr>
          <a:lstStyle/>
          <a:p>
            <a:r>
              <a:rPr lang="cs-CZ" dirty="0" smtClean="0"/>
              <a:t>4. Hemoglobin – krevní barvivo</a:t>
            </a:r>
            <a:endParaRPr lang="cs-CZ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85799" y="1661646"/>
            <a:ext cx="4055534" cy="4366621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cs-CZ" cap="none" dirty="0" smtClean="0"/>
              <a:t>Hemoglobin vlastní krevní barvivo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Zajišťuje přenos kyslíku z plic do svalů /a odvod CO</a:t>
            </a:r>
            <a:r>
              <a:rPr lang="cs-CZ" baseline="-25000" dirty="0" smtClean="0"/>
              <a:t>2</a:t>
            </a:r>
            <a:r>
              <a:rPr lang="cs-CZ" dirty="0" smtClean="0"/>
              <a:t> zpět/</a:t>
            </a:r>
          </a:p>
          <a:p>
            <a:pPr marL="342900" indent="-342900">
              <a:buFontTx/>
              <a:buChar char="-"/>
            </a:pPr>
            <a:r>
              <a:rPr lang="cs-CZ" cap="none" dirty="0" smtClean="0"/>
              <a:t>Chemicky </a:t>
            </a:r>
            <a:r>
              <a:rPr lang="cs-CZ" cap="none" dirty="0" err="1" smtClean="0"/>
              <a:t>tetramer</a:t>
            </a:r>
            <a:r>
              <a:rPr lang="cs-CZ" cap="none" dirty="0" smtClean="0"/>
              <a:t>, </a:t>
            </a:r>
            <a:br>
              <a:rPr lang="cs-CZ" cap="none" dirty="0" smtClean="0"/>
            </a:br>
            <a:r>
              <a:rPr lang="cs-CZ" cap="none" dirty="0" smtClean="0"/>
              <a:t>4 podjednotky podobné myoglobinu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4 hemy</a:t>
            </a:r>
          </a:p>
          <a:p>
            <a:pPr marL="342900" indent="-342900">
              <a:buFontTx/>
              <a:buChar char="-"/>
            </a:pPr>
            <a:r>
              <a:rPr lang="cs-CZ" dirty="0"/>
              <a:t>Oproti myoglobinu má hemoglobin zhruba 4x větší molekulovou hmotnost a je </a:t>
            </a:r>
            <a:r>
              <a:rPr lang="cs-CZ" dirty="0" smtClean="0"/>
              <a:t>reaktivnější</a:t>
            </a:r>
            <a:r>
              <a:rPr lang="cs-CZ" dirty="0"/>
              <a:t>.</a:t>
            </a:r>
            <a:endParaRPr lang="cs-CZ" cap="none" dirty="0" smtClean="0"/>
          </a:p>
          <a:p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Текст 6"/>
          <p:cNvSpPr txBox="1">
            <a:spLocks/>
          </p:cNvSpPr>
          <p:nvPr/>
        </p:nvSpPr>
        <p:spPr>
          <a:xfrm>
            <a:off x="4916895" y="1661646"/>
            <a:ext cx="4055534" cy="3299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20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Текст 6"/>
          <p:cNvSpPr txBox="1">
            <a:spLocks/>
          </p:cNvSpPr>
          <p:nvPr/>
        </p:nvSpPr>
        <p:spPr>
          <a:xfrm>
            <a:off x="4936882" y="1567983"/>
            <a:ext cx="4055534" cy="13267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20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25097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799" y="686959"/>
            <a:ext cx="10131427" cy="1017885"/>
          </a:xfrm>
        </p:spPr>
        <p:txBody>
          <a:bodyPr>
            <a:normAutofit fontScale="90000"/>
          </a:bodyPr>
          <a:lstStyle/>
          <a:p>
            <a:r>
              <a:rPr lang="cs-CZ" dirty="0"/>
              <a:t>5</a:t>
            </a:r>
            <a:r>
              <a:rPr lang="cs-CZ" dirty="0" smtClean="0"/>
              <a:t>. Faktory ovlivňující obsah </a:t>
            </a:r>
            <a:br>
              <a:rPr lang="cs-CZ" dirty="0" smtClean="0"/>
            </a:br>
            <a:r>
              <a:rPr lang="cs-CZ" dirty="0" smtClean="0"/>
              <a:t>hemových barviv</a:t>
            </a:r>
            <a:endParaRPr lang="cs-CZ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85799" y="1914645"/>
            <a:ext cx="4444466" cy="4366621"/>
          </a:xfrm>
        </p:spPr>
        <p:txBody>
          <a:bodyPr>
            <a:normAutofit/>
          </a:bodyPr>
          <a:lstStyle/>
          <a:p>
            <a:r>
              <a:rPr lang="cs-CZ" b="1" dirty="0" smtClean="0"/>
              <a:t>A/ Intravitální vlivy</a:t>
            </a:r>
            <a:br>
              <a:rPr lang="cs-CZ" b="1" dirty="0" smtClean="0"/>
            </a:br>
            <a:r>
              <a:rPr lang="cs-CZ" b="1" dirty="0" smtClean="0"/>
              <a:t>působící ještě za života zvířete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Živočišný druh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Plemeno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Pohlaví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Věk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Kastrace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Výživa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Nemoci a další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Текст 6"/>
          <p:cNvSpPr txBox="1">
            <a:spLocks/>
          </p:cNvSpPr>
          <p:nvPr/>
        </p:nvSpPr>
        <p:spPr>
          <a:xfrm>
            <a:off x="4062652" y="2771160"/>
            <a:ext cx="4055534" cy="21088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20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5130265" y="1914645"/>
            <a:ext cx="4444466" cy="2609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B</a:t>
            </a:r>
            <a:r>
              <a:rPr lang="cs-CZ" b="1" dirty="0" smtClean="0"/>
              <a:t>/ Některé operace jatečného zpracovaní a především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Vliv přepravy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Vliv </a:t>
            </a:r>
            <a:r>
              <a:rPr lang="cs-CZ" dirty="0" err="1" smtClean="0"/>
              <a:t>předporážkového</a:t>
            </a:r>
            <a:r>
              <a:rPr lang="cs-CZ" dirty="0" smtClean="0"/>
              <a:t> ustájení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Vliv způsobu omráčení 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Vliv kvality vykrvení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878613" y="4880007"/>
            <a:ext cx="46981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accent4"/>
                </a:solidFill>
              </a:rPr>
              <a:t>STRES !!! Má </a:t>
            </a:r>
            <a:r>
              <a:rPr lang="cs-CZ" b="1" dirty="0" smtClean="0">
                <a:solidFill>
                  <a:schemeClr val="accent4"/>
                </a:solidFill>
              </a:rPr>
              <a:t>prokazatelný </a:t>
            </a:r>
            <a:r>
              <a:rPr lang="cs-CZ" b="1" dirty="0">
                <a:solidFill>
                  <a:schemeClr val="accent4"/>
                </a:solidFill>
              </a:rPr>
              <a:t>vliv na kvalitu masa a za následek vznik </a:t>
            </a:r>
            <a:r>
              <a:rPr lang="cs-CZ" b="1" dirty="0" err="1">
                <a:solidFill>
                  <a:schemeClr val="accent4"/>
                </a:solidFill>
              </a:rPr>
              <a:t>někt.fyziologických</a:t>
            </a:r>
            <a:r>
              <a:rPr lang="cs-CZ" b="1" dirty="0">
                <a:solidFill>
                  <a:schemeClr val="accent4"/>
                </a:solidFill>
              </a:rPr>
              <a:t> </a:t>
            </a:r>
            <a:r>
              <a:rPr lang="cs-CZ" b="1" dirty="0" smtClean="0">
                <a:solidFill>
                  <a:schemeClr val="accent4"/>
                </a:solidFill>
              </a:rPr>
              <a:t>změn mas </a:t>
            </a:r>
            <a:r>
              <a:rPr lang="cs-CZ" b="1" dirty="0">
                <a:solidFill>
                  <a:schemeClr val="accent4"/>
                </a:solidFill>
              </a:rPr>
              <a:t>/PSE, DFD </a:t>
            </a:r>
            <a:r>
              <a:rPr lang="cs-CZ" b="1" dirty="0" smtClean="0">
                <a:solidFill>
                  <a:schemeClr val="accent4"/>
                </a:solidFill>
              </a:rPr>
              <a:t>masa </a:t>
            </a:r>
            <a:r>
              <a:rPr lang="cs-CZ" b="1" dirty="0">
                <a:solidFill>
                  <a:schemeClr val="accent4"/>
                </a:solidFill>
              </a:rPr>
              <a:t>a nepřímo i </a:t>
            </a:r>
            <a:r>
              <a:rPr lang="cs-CZ" b="1" dirty="0" smtClean="0">
                <a:solidFill>
                  <a:schemeClr val="accent4"/>
                </a:solidFill>
              </a:rPr>
              <a:t>změna barvy </a:t>
            </a:r>
            <a:r>
              <a:rPr lang="cs-CZ" b="1" dirty="0">
                <a:solidFill>
                  <a:schemeClr val="accent4"/>
                </a:solidFill>
              </a:rPr>
              <a:t>masa</a:t>
            </a:r>
            <a:r>
              <a:rPr lang="cs-CZ" b="1" dirty="0" smtClean="0">
                <a:solidFill>
                  <a:schemeClr val="accent4"/>
                </a:solidFill>
              </a:rPr>
              <a:t>/.</a:t>
            </a:r>
            <a:endParaRPr lang="cs-CZ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4412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6"/>
          <p:cNvSpPr txBox="1">
            <a:spLocks/>
          </p:cNvSpPr>
          <p:nvPr/>
        </p:nvSpPr>
        <p:spPr>
          <a:xfrm>
            <a:off x="4062652" y="2771160"/>
            <a:ext cx="4055534" cy="21088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20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813836560"/>
              </p:ext>
            </p:extLst>
          </p:nvPr>
        </p:nvGraphicFramePr>
        <p:xfrm>
          <a:off x="694089" y="68116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39033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799" y="480716"/>
            <a:ext cx="10131427" cy="1184456"/>
          </a:xfrm>
        </p:spPr>
        <p:txBody>
          <a:bodyPr/>
          <a:lstStyle/>
          <a:p>
            <a:r>
              <a:rPr lang="cs-CZ" dirty="0" smtClean="0"/>
              <a:t>6. Analytika hemových barviv</a:t>
            </a:r>
            <a:endParaRPr lang="cs-CZ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762801" y="1914843"/>
            <a:ext cx="8689207" cy="397581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500" cap="none" dirty="0" smtClean="0"/>
              <a:t>Základním přístupem je hodnocení barvy /</a:t>
            </a:r>
            <a:r>
              <a:rPr lang="cs-CZ" sz="2500" b="1" cap="none" dirty="0" smtClean="0"/>
              <a:t>spektrofotometrické </a:t>
            </a:r>
            <a:r>
              <a:rPr lang="cs-CZ" sz="2500" cap="none" dirty="0" smtClean="0"/>
              <a:t>absorpční stanovení celkových hemových barviv/.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500" dirty="0" smtClean="0"/>
              <a:t>Na základě znalostí velikostí molekul hemoglobinu a myoglobinu se užívá různých metod </a:t>
            </a:r>
            <a:r>
              <a:rPr lang="cs-CZ" sz="2500" b="1" dirty="0" smtClean="0"/>
              <a:t>kapalinové chromatografie</a:t>
            </a:r>
            <a:r>
              <a:rPr lang="cs-CZ" sz="2500" dirty="0" smtClean="0"/>
              <a:t> s </a:t>
            </a:r>
            <a:r>
              <a:rPr lang="cs-CZ" sz="2500" dirty="0" err="1" smtClean="0"/>
              <a:t>ionexovými</a:t>
            </a:r>
            <a:r>
              <a:rPr lang="cs-CZ" sz="2500" dirty="0" smtClean="0"/>
              <a:t> </a:t>
            </a:r>
            <a:r>
              <a:rPr lang="cs-CZ" sz="2500" dirty="0" err="1" smtClean="0"/>
              <a:t>ev.gelovými</a:t>
            </a:r>
            <a:r>
              <a:rPr lang="cs-CZ" sz="2500" dirty="0" smtClean="0"/>
              <a:t> kolonami.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500" cap="none" dirty="0" smtClean="0"/>
              <a:t>Nejpoužívanější technikou pro analytiku hemových barviv je </a:t>
            </a:r>
            <a:r>
              <a:rPr lang="cs-CZ" sz="2500" b="1" cap="none" dirty="0" smtClean="0"/>
              <a:t>elektroforéza v </a:t>
            </a:r>
            <a:r>
              <a:rPr lang="cs-CZ" sz="2500" b="1" cap="none" dirty="0" err="1" smtClean="0"/>
              <a:t>gelózním</a:t>
            </a:r>
            <a:r>
              <a:rPr lang="cs-CZ" sz="2500" b="1" cap="none" dirty="0" smtClean="0"/>
              <a:t> prostředí .</a:t>
            </a:r>
          </a:p>
          <a:p>
            <a:endParaRPr lang="cs-CZ" cap="none" dirty="0" smtClean="0"/>
          </a:p>
          <a:p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2031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8826</TotalTime>
  <Words>437</Words>
  <Application>Microsoft Office PowerPoint</Application>
  <PresentationFormat>Широкоэкранный</PresentationFormat>
  <Paragraphs>89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Грань</vt:lpstr>
      <vt:lpstr>ACD/ChemSketch</vt:lpstr>
      <vt:lpstr>Hemová barviva ve svalech různých živočišných druhů a jejich analýza </vt:lpstr>
      <vt:lpstr>Obsah presentace</vt:lpstr>
      <vt:lpstr>1. Úvod do problematiky</vt:lpstr>
      <vt:lpstr>2. Barva masa a hemová barviva</vt:lpstr>
      <vt:lpstr>3. Myoglobin – svalové barvivo</vt:lpstr>
      <vt:lpstr>4. Hemoglobin – krevní barvivo</vt:lpstr>
      <vt:lpstr>5. Faktory ovlivňující obsah  hemových barviv</vt:lpstr>
      <vt:lpstr>Презентация PowerPoint</vt:lpstr>
      <vt:lpstr>6. Analytika hemových barviv</vt:lpstr>
      <vt:lpstr>7. Elektroforéza SDS-PAAG</vt:lpstr>
      <vt:lpstr>8. Závěr, vyhodnocení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Obsah hemových barviv ve svalech různých živočišných druhů a metody jejich analýzy</dc:title>
  <dc:creator>petr coufal</dc:creator>
  <cp:lastModifiedBy>petr coufal</cp:lastModifiedBy>
  <cp:revision>31</cp:revision>
  <dcterms:created xsi:type="dcterms:W3CDTF">2014-11-05T21:02:43Z</dcterms:created>
  <dcterms:modified xsi:type="dcterms:W3CDTF">2014-11-12T00:09:05Z</dcterms:modified>
</cp:coreProperties>
</file>