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92" r:id="rId5"/>
    <p:sldId id="293" r:id="rId6"/>
    <p:sldId id="291" r:id="rId7"/>
    <p:sldId id="301" r:id="rId8"/>
    <p:sldId id="294" r:id="rId9"/>
    <p:sldId id="298" r:id="rId10"/>
    <p:sldId id="296" r:id="rId11"/>
    <p:sldId id="257" r:id="rId12"/>
    <p:sldId id="297" r:id="rId13"/>
    <p:sldId id="285" r:id="rId14"/>
    <p:sldId id="258" r:id="rId15"/>
    <p:sldId id="300" r:id="rId16"/>
    <p:sldId id="299" r:id="rId17"/>
    <p:sldId id="302" r:id="rId18"/>
    <p:sldId id="30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E310E-DA81-481F-8A9B-8E858D53A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698721-8754-4FF3-9809-0888CBF30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A8E32B-B04A-4A15-9084-2D02CF57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13.08.2020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49A360-8465-46D5-894C-27416563F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C4CD10-A3EB-47DF-964E-354CB5F0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96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F982F-4818-45E3-8689-BF5271B6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D1498D-00E3-401F-8D38-6F954D973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7DDBFA-2E64-486F-9A02-E1D8CB07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13.08.2020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FDD8A9-007E-4854-A821-875C2DE3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8C37A7-051B-4D7E-917B-C6EC7F02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60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E1BC6A9-C113-4FDE-A11F-C3E28BE0F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02677B7-EB58-4B03-BCEA-7285DE68A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2C1699-5F7D-4BD9-84B4-226CAFF0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13.08.2020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1FC5A3-4215-42DA-A319-2F56968CA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3FEC42-5B57-4EC5-A3E8-C579EC6C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65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21B8A0-1098-4955-9817-8D9302A6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D499D3-04B5-41E9-85DD-484945D10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84AA3C-FEBE-41EF-A86F-BA5B2ED3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13.08.2020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327D86-2412-4D95-AD7D-46C754E8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5CDC6D-E25B-4B24-A152-8939A322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56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EFBDA-550B-4A1E-8C7D-DB4C9547F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963206-26CE-4C12-9DFC-8E1A7241F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240D26-D797-40BC-BDC6-5F981B2DA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13.08.2020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48AAD2-E16C-478D-9250-C6B1A4A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4DFEB3-55CF-4786-BEDC-D5E1F5F4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63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C1DE9-552D-4EC2-BD84-DCCE44EF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3EC15-55F9-4C1E-B92E-BE90C27B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FB0A6A-C54E-4B72-9CE0-A7F8A9CC6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BD61F1-CC8E-4B11-BCB1-3B35FBBE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13.08.2020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D91F52-7499-475D-8B4E-C2159E92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EA3F47-0F10-4151-86A6-918AE9F5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08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54CAD-0DC8-45DB-A5D1-E1950FB85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32C4F2-C02C-4CEA-AD6D-A7D737772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CA8982-CF9A-43FD-A7BA-427B59324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DA53EEA-97E1-4EE4-93FD-A889371C6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750D87-D918-41FD-840A-D2BFBB0A7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1186298-914D-4A5A-8984-ACA0B1CB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13.08.2020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6543639-C6A2-4D89-9339-A5CF633D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CE50E7C-9C28-4D85-8F71-CF36B98C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42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ECFCA-AF51-4D46-AAEE-C9F66810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F922E02-4DA7-449C-8F42-05920EF1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13.08.2020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D1AD7EE-A666-4F16-8B17-280F6DF0B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76132C-AD2A-40CC-93AD-0CDDA09A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4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B74C2AD-8D1D-4A28-9954-0F07C02A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13.08.2020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BF6337-2751-4909-881D-9792AF56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E4F085-44BF-45FE-A9AC-DAB81837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1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6982B-1EDB-4B3B-B111-BFA338BC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7CC49A-4B44-4FF1-B0B7-7EB0BE7D4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125A1F-06F8-453C-BB56-D0CD9CA70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8ED980-1B55-4555-923F-F720B79F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13.08.2020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B8A973-996F-4F12-A2F4-2B651EE4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33DFF6-194E-4D91-9E8C-78D0059C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6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97308-BFA6-428A-853F-94F94D94D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C601971-C2ED-49DF-8D20-077119A86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E56FDF-90F1-4175-AFFB-4CC0C682A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A37BD4-60A7-49E8-9050-55779F84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13.08.2020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499868-3903-48BF-BA2D-D3F89AFF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C1CB75-0F62-45C9-8963-CCA6BA0D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33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25EEF74-4CDF-43FE-A88E-22AE3920C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35327B-BF8F-42F5-86A3-3581980B9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60AE52-5CE3-4ACB-97E3-9C0C4D80D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95B26-517F-4F6A-AF57-A435E29D6BD4}" type="datetimeFigureOut">
              <a:rPr lang="cs-CZ" smtClean="0"/>
              <a:t>13.08.2020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44F00E-3467-4DA0-919E-E64AF4B22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B6C2D5-36F7-4460-8CC0-B1122887A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59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ct24.ceskatelevize.cz/svet/2835596-mapy-ukazuji-priciny-neklidu-na-blizkem-vychode-prelidneni-sucho-diktatury-i-rop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t24.ceskatelevize.cz/svet/2835596-mapy-ukazuji-priciny-neklidu-na-blizkem-vychode-prelidneni-sucho-diktatury-i-rop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tnv.cz/wp-content/uploads/2015/10/sekunda_zemepis_izrael_DUM.pdf" TargetMode="Externa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ký záliv – VI. Konflikty ve světě po druhé světové válce ...">
            <a:extLst>
              <a:ext uri="{FF2B5EF4-FFF2-40B4-BE49-F238E27FC236}">
                <a16:creationId xmlns:a16="http://schemas.microsoft.com/office/drawing/2014/main" id="{C9FA348B-08F9-4302-8FBB-D0E40DBB9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DB983F-AA2A-4570-B38B-5EBA6A1A9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264" y="5154168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cs-CZ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ASIE – Blízký Východ</a:t>
            </a:r>
            <a:endParaRPr lang="cs-CZ" sz="480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B199E1-5058-4BA0-A829-F92C05827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200" y="5154168"/>
            <a:ext cx="2892986" cy="1261872"/>
          </a:xfrm>
        </p:spPr>
        <p:txBody>
          <a:bodyPr anchor="ctr">
            <a:normAutofit/>
          </a:bodyPr>
          <a:lstStyle/>
          <a:p>
            <a:pPr algn="l"/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Malá Asie</a:t>
            </a:r>
          </a:p>
          <a:p>
            <a:pPr algn="l"/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Arabský poloostrov</a:t>
            </a:r>
          </a:p>
          <a:p>
            <a:pPr algn="l"/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Perský záliv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789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5B6A8E3-CBF1-4A2A-933E-5B43E4FC13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342900"/>
            <a:ext cx="7772400" cy="1046988"/>
          </a:xfrm>
        </p:spPr>
        <p:txBody>
          <a:bodyPr anchor="ctr">
            <a:normAutofit/>
          </a:bodyPr>
          <a:lstStyle/>
          <a:p>
            <a:r>
              <a:rPr lang="cs-CZ" alt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STÁTY PERSKÉHO ZÁLIVU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88E115CA-5414-40FD-B511-B67C2A171C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1199653"/>
            <a:ext cx="6400800" cy="685800"/>
          </a:xfrm>
        </p:spPr>
        <p:txBody>
          <a:bodyPr/>
          <a:lstStyle/>
          <a:p>
            <a:r>
              <a:rPr lang="cs-CZ" altLang="cs-CZ" sz="3200" b="1" dirty="0">
                <a:hlinkClick r:id="rId2"/>
              </a:rPr>
              <a:t>Ohnisko napětí současného světa</a:t>
            </a:r>
            <a:r>
              <a:rPr lang="cs-CZ" altLang="cs-CZ" sz="3200" b="1" dirty="0"/>
              <a:t>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DB6A08F-6E1C-4261-BFDA-2D70B99AB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15" y="1949063"/>
            <a:ext cx="5544361" cy="417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EA216E31-6C7B-4A5E-87E4-DFB44EC1C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24" y="1949063"/>
            <a:ext cx="4322197" cy="417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9">
            <a:extLst>
              <a:ext uri="{FF2B5EF4-FFF2-40B4-BE49-F238E27FC236}">
                <a16:creationId xmlns:a16="http://schemas.microsoft.com/office/drawing/2014/main" id="{B9FC6C8F-1DA2-4BC3-908A-B76F0DB34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1" r="-3" b="39060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04CB236D-AD82-41D9-8ACB-AC6E95FF4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5" r="-2" b="-2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2" name="Freeform: Shape 81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B994E316-9672-4B53-9772-7222BEAA1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8055" y="749807"/>
            <a:ext cx="5046295" cy="1243584"/>
          </a:xfrm>
        </p:spPr>
        <p:txBody>
          <a:bodyPr>
            <a:normAutofit/>
          </a:bodyPr>
          <a:lstStyle/>
          <a:p>
            <a:r>
              <a:rPr lang="cs-CZ" alt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Základní </a:t>
            </a:r>
            <a:br>
              <a:rPr lang="cs-CZ" alt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informace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FA7B4CE-EDCA-488D-83DB-A740A931A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8055" y="2458741"/>
            <a:ext cx="4892040" cy="393390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400" b="1" dirty="0"/>
              <a:t>Obrovské zásoby ropy </a:t>
            </a:r>
            <a:r>
              <a:rPr lang="cs-CZ" altLang="cs-CZ" sz="2400" dirty="0"/>
              <a:t>= rychlý růst hospodářství a z důvodu toho středem světového zájmu;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b="1" dirty="0"/>
              <a:t>Trpí nedostatkem vody </a:t>
            </a:r>
            <a:r>
              <a:rPr lang="cs-CZ" altLang="cs-CZ" sz="2400" dirty="0"/>
              <a:t>(nutnost odsolování) = malý význam zemědělství /pouště/;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b="1" dirty="0"/>
              <a:t>Významná námořní doprava </a:t>
            </a:r>
            <a:br>
              <a:rPr lang="cs-CZ" altLang="cs-CZ" sz="2400" dirty="0"/>
            </a:br>
            <a:r>
              <a:rPr lang="cs-CZ" altLang="cs-CZ" sz="2400" dirty="0"/>
              <a:t>(ropné terminály);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b="1" dirty="0"/>
              <a:t>Ohnisko napětí </a:t>
            </a:r>
            <a:r>
              <a:rPr lang="cs-CZ" altLang="cs-CZ" sz="2400" dirty="0"/>
              <a:t>současného světa /viz článek </a:t>
            </a:r>
            <a:r>
              <a:rPr lang="cs-CZ" altLang="cs-CZ" sz="2400" b="1" dirty="0">
                <a:hlinkClick r:id="rId4"/>
              </a:rPr>
              <a:t>Ohnisko napětí současného světa</a:t>
            </a:r>
            <a:r>
              <a:rPr lang="cs-CZ" altLang="cs-CZ" sz="2400" dirty="0"/>
              <a:t>/.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C9D7E-E4DE-4046-B512-BA6D700C5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46320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cap="all" spc="-100" baseline="0" dirty="0">
                <a:effectLst/>
              </a:rPr>
              <a:t>Nerostné /NEOBNOVITELNÉ/ suroviny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Výsledek obrázku pro uhlí">
            <a:extLst>
              <a:ext uri="{FF2B5EF4-FFF2-40B4-BE49-F238E27FC236}">
                <a16:creationId xmlns:a16="http://schemas.microsoft.com/office/drawing/2014/main" id="{F5D6414F-DF90-4020-A66B-DAFCAEE59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 r="1" b="1"/>
          <a:stretch/>
        </p:blipFill>
        <p:spPr bwMode="auto">
          <a:xfrm>
            <a:off x="440833" y="2411386"/>
            <a:ext cx="5171989" cy="3535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nerostné suroviny">
            <a:extLst>
              <a:ext uri="{FF2B5EF4-FFF2-40B4-BE49-F238E27FC236}">
                <a16:creationId xmlns:a16="http://schemas.microsoft.com/office/drawing/2014/main" id="{987090B1-6DF1-4F9F-A865-138952E747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"/>
          <a:stretch/>
        </p:blipFill>
        <p:spPr bwMode="auto">
          <a:xfrm>
            <a:off x="5828306" y="2268947"/>
            <a:ext cx="5362820" cy="38202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73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806CD-6220-4348-9D64-86AABF983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47" y="274320"/>
            <a:ext cx="2072862" cy="764935"/>
          </a:xfrm>
        </p:spPr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Ropa</a:t>
            </a:r>
          </a:p>
        </p:txBody>
      </p:sp>
      <p:pic>
        <p:nvPicPr>
          <p:cNvPr id="1026" name="Picture 2" descr="Výsledek obrázku pro uhlovodíky ropa">
            <a:extLst>
              <a:ext uri="{FF2B5EF4-FFF2-40B4-BE49-F238E27FC236}">
                <a16:creationId xmlns:a16="http://schemas.microsoft.com/office/drawing/2014/main" id="{4AC9BFB1-6151-42C2-8AA4-AC661F08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71" y="227188"/>
            <a:ext cx="4933786" cy="382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09D80F1D-253A-4831-A188-74AAA37E85F2}"/>
              </a:ext>
            </a:extLst>
          </p:cNvPr>
          <p:cNvSpPr txBox="1">
            <a:spLocks/>
          </p:cNvSpPr>
          <p:nvPr/>
        </p:nvSpPr>
        <p:spPr>
          <a:xfrm>
            <a:off x="2961529" y="411798"/>
            <a:ext cx="3678142" cy="764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Barel = 159 litrů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5020695D-43CC-49F5-AEC2-CBE1CF8FEF6F}"/>
              </a:ext>
            </a:extLst>
          </p:cNvPr>
          <p:cNvGrpSpPr/>
          <p:nvPr/>
        </p:nvGrpSpPr>
        <p:grpSpPr>
          <a:xfrm>
            <a:off x="4876800" y="4187801"/>
            <a:ext cx="7051262" cy="2258401"/>
            <a:chOff x="4785360" y="4427074"/>
            <a:chExt cx="7051262" cy="2258401"/>
          </a:xfrm>
        </p:grpSpPr>
        <p:sp>
          <p:nvSpPr>
            <p:cNvPr id="5" name="Obdélník: se zakulacenými rohy 4">
              <a:extLst>
                <a:ext uri="{FF2B5EF4-FFF2-40B4-BE49-F238E27FC236}">
                  <a16:creationId xmlns:a16="http://schemas.microsoft.com/office/drawing/2014/main" id="{EB07AD3C-BAB1-4FD1-96C6-ADD0B7B3287B}"/>
                </a:ext>
              </a:extLst>
            </p:cNvPr>
            <p:cNvSpPr/>
            <p:nvPr/>
          </p:nvSpPr>
          <p:spPr>
            <a:xfrm>
              <a:off x="4785360" y="4427074"/>
              <a:ext cx="7051262" cy="22584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Nadpis 1">
              <a:extLst>
                <a:ext uri="{FF2B5EF4-FFF2-40B4-BE49-F238E27FC236}">
                  <a16:creationId xmlns:a16="http://schemas.microsoft.com/office/drawing/2014/main" id="{676BB970-8C1A-4986-9888-0CDDCFCD96DA}"/>
                </a:ext>
              </a:extLst>
            </p:cNvPr>
            <p:cNvSpPr txBox="1">
              <a:spLocks/>
            </p:cNvSpPr>
            <p:nvPr/>
          </p:nvSpPr>
          <p:spPr>
            <a:xfrm>
              <a:off x="5538194" y="4703205"/>
              <a:ext cx="6053459" cy="76493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cs-CZ" sz="28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OPEC - organizace 14 zemí </a:t>
              </a:r>
              <a:br>
                <a:rPr lang="cs-CZ" sz="28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-CZ" sz="28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vyvážejících ropu</a:t>
              </a:r>
            </a:p>
          </p:txBody>
        </p:sp>
        <p:sp>
          <p:nvSpPr>
            <p:cNvPr id="9" name="Nadpis 1">
              <a:extLst>
                <a:ext uri="{FF2B5EF4-FFF2-40B4-BE49-F238E27FC236}">
                  <a16:creationId xmlns:a16="http://schemas.microsoft.com/office/drawing/2014/main" id="{64F73A80-80A7-4EE0-97A6-BD6C058209D6}"/>
                </a:ext>
              </a:extLst>
            </p:cNvPr>
            <p:cNvSpPr txBox="1">
              <a:spLocks/>
            </p:cNvSpPr>
            <p:nvPr/>
          </p:nvSpPr>
          <p:spPr>
            <a:xfrm>
              <a:off x="5538194" y="5694340"/>
              <a:ext cx="5993629" cy="76493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cs-CZ" sz="28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Hlavní spotřeba v USA, Evropská </a:t>
              </a:r>
              <a:br>
                <a:rPr lang="cs-CZ" sz="28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-CZ" sz="28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Unie, Čína, Japonsko.</a:t>
              </a:r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051438-23E8-46E8-8652-FF364B027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37" y="1176733"/>
            <a:ext cx="5752549" cy="548646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Fosilní neobnovitelná nerostná surovina</a:t>
            </a:r>
            <a:r>
              <a:rPr lang="ru-RU" b="1" dirty="0"/>
              <a:t> /</a:t>
            </a:r>
            <a:r>
              <a:rPr lang="cs-CZ" b="1" dirty="0"/>
              <a:t>černé zlato, surová nafta/</a:t>
            </a:r>
          </a:p>
          <a:p>
            <a:r>
              <a:rPr lang="cs-CZ" dirty="0"/>
              <a:t>Vznik ze zbytků odumřelých organismů za nepřístupu vzduchu</a:t>
            </a:r>
            <a:r>
              <a:rPr lang="en-US" dirty="0"/>
              <a:t>;</a:t>
            </a:r>
          </a:p>
          <a:p>
            <a:r>
              <a:rPr lang="cs-CZ" dirty="0"/>
              <a:t>Tmavě zbarvená olejovitá směs kapalných uhlovodíků.</a:t>
            </a:r>
          </a:p>
          <a:p>
            <a:r>
              <a:rPr lang="cs-CZ" dirty="0"/>
              <a:t>Doprava ropovodem k nám hlavně </a:t>
            </a:r>
            <a:br>
              <a:rPr lang="cs-CZ" dirty="0"/>
            </a:br>
            <a:r>
              <a:rPr lang="cs-CZ" dirty="0"/>
              <a:t>z Ruska /60</a:t>
            </a:r>
            <a:r>
              <a:rPr lang="en-US" dirty="0"/>
              <a:t>%/</a:t>
            </a:r>
            <a:r>
              <a:rPr lang="cs-CZ" dirty="0"/>
              <a:t>, Ázerbájdžán</a:t>
            </a:r>
            <a:r>
              <a:rPr lang="en-US" dirty="0"/>
              <a:t> /30%/…</a:t>
            </a:r>
            <a:endParaRPr lang="cs-CZ" dirty="0"/>
          </a:p>
          <a:p>
            <a:r>
              <a:rPr lang="cs-CZ" b="1" dirty="0"/>
              <a:t>V ASII JE ROPA</a:t>
            </a:r>
            <a:br>
              <a:rPr lang="cs-CZ" dirty="0"/>
            </a:br>
            <a:r>
              <a:rPr lang="cs-CZ" dirty="0"/>
              <a:t>- Arabský poloostrov</a:t>
            </a:r>
            <a:br>
              <a:rPr lang="cs-CZ" dirty="0"/>
            </a:br>
            <a:r>
              <a:rPr lang="cs-CZ" dirty="0"/>
              <a:t>- Kaspické moře</a:t>
            </a:r>
            <a:br>
              <a:rPr lang="cs-CZ" dirty="0"/>
            </a:br>
            <a:r>
              <a:rPr lang="cs-CZ" dirty="0"/>
              <a:t>- Rusko</a:t>
            </a:r>
          </a:p>
          <a:p>
            <a:r>
              <a:rPr lang="cs-CZ" b="1" dirty="0"/>
              <a:t>Využití</a:t>
            </a:r>
            <a:br>
              <a:rPr lang="cs-CZ" dirty="0"/>
            </a:br>
            <a:r>
              <a:rPr lang="cs-CZ" dirty="0"/>
              <a:t>- doprava</a:t>
            </a:r>
            <a:br>
              <a:rPr lang="cs-CZ" dirty="0"/>
            </a:br>
            <a:r>
              <a:rPr lang="cs-CZ" dirty="0"/>
              <a:t>- plasty, další chemikálie</a:t>
            </a:r>
            <a:br>
              <a:rPr lang="cs-CZ" dirty="0"/>
            </a:br>
            <a:r>
              <a:rPr lang="cs-CZ" dirty="0"/>
              <a:t>- léčiva, herbicidy, zdroj síry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060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B895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B773E45E-8329-4709-9427-33195DB3C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 altLang="cs-CZ" b="1" dirty="0">
                <a:solidFill>
                  <a:srgbClr val="FFFFFF"/>
                </a:solidFill>
              </a:rPr>
              <a:t>Něco o ropě… otázky??</a:t>
            </a:r>
          </a:p>
        </p:txBody>
      </p:sp>
      <p:pic>
        <p:nvPicPr>
          <p:cNvPr id="1026" name="Picture 2" descr="Získávání ropy z plastů │ Ropa - 15 faktů - YouTube">
            <a:extLst>
              <a:ext uri="{FF2B5EF4-FFF2-40B4-BE49-F238E27FC236}">
                <a16:creationId xmlns:a16="http://schemas.microsoft.com/office/drawing/2014/main" id="{0642E131-EBC9-4432-B3A0-42DC90579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1CC11D3-41C2-463B-AC41-A81D8B9C48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9319" y="917725"/>
            <a:ext cx="3420559" cy="4852362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altLang="cs-CZ" dirty="0">
                <a:solidFill>
                  <a:srgbClr val="FFFFFF"/>
                </a:solidFill>
              </a:rPr>
              <a:t>Proč je ropa důležitá?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dirty="0">
                <a:solidFill>
                  <a:srgbClr val="FFFFFF"/>
                </a:solidFill>
              </a:rPr>
              <a:t>K čemu se využívá?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dirty="0">
                <a:solidFill>
                  <a:srgbClr val="FFFFFF"/>
                </a:solidFill>
              </a:rPr>
              <a:t>Jak se dopravuje?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dirty="0">
                <a:solidFill>
                  <a:srgbClr val="FFFFFF"/>
                </a:solidFill>
              </a:rPr>
              <a:t>Kde v Asii najdeme naleziště ropy?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dirty="0">
                <a:solidFill>
                  <a:srgbClr val="FFFFFF"/>
                </a:solidFill>
              </a:rPr>
              <a:t>Co znamená zkratka OPEC?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05" name="Rectangle 77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65D5228A-97D9-447D-AAD1-E777FE193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568" y="548640"/>
            <a:ext cx="10168128" cy="11795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3700" b="1">
                <a:latin typeface="+mj-lt"/>
                <a:ea typeface="+mj-ea"/>
                <a:cs typeface="+mj-cs"/>
              </a:rPr>
              <a:t>Státy Perského zálivu (8 států) /Najdi na google maps/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Mapa: Mapa Irák">
            <a:extLst>
              <a:ext uri="{FF2B5EF4-FFF2-40B4-BE49-F238E27FC236}">
                <a16:creationId xmlns:a16="http://schemas.microsoft.com/office/drawing/2014/main" id="{DB322987-12AE-4CA2-BD0A-8AF347AF8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23969" r="908" b="6636"/>
          <a:stretch/>
        </p:blipFill>
        <p:spPr bwMode="auto">
          <a:xfrm>
            <a:off x="749041" y="2148414"/>
            <a:ext cx="6526403" cy="42551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89FA555-DB8A-493C-8169-5B01F69E602B}"/>
              </a:ext>
            </a:extLst>
          </p:cNvPr>
          <p:cNvSpPr txBox="1">
            <a:spLocks noChangeArrowheads="1"/>
          </p:cNvSpPr>
          <p:nvPr/>
        </p:nvSpPr>
        <p:spPr>
          <a:xfrm>
            <a:off x="7411452" y="2261719"/>
            <a:ext cx="4311155" cy="41876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600" b="1" i="1" u="sng" dirty="0"/>
              <a:t>Bahrajn (Manáma)</a:t>
            </a:r>
            <a:r>
              <a:rPr lang="cs-CZ" altLang="cs-CZ" sz="1600" b="1" dirty="0"/>
              <a:t> </a:t>
            </a:r>
            <a:r>
              <a:rPr lang="cs-CZ" altLang="cs-CZ" sz="1600" dirty="0"/>
              <a:t>– malý ostrovní stát, artézské studny.</a:t>
            </a:r>
          </a:p>
          <a:p>
            <a:r>
              <a:rPr lang="cs-CZ" altLang="cs-CZ" sz="1600" b="1" i="1" u="sng" dirty="0"/>
              <a:t>Irák (Bagdád)</a:t>
            </a:r>
            <a:r>
              <a:rPr lang="cs-CZ" altLang="cs-CZ" sz="1600" b="1" dirty="0"/>
              <a:t> </a:t>
            </a:r>
            <a:r>
              <a:rPr lang="cs-CZ" altLang="cs-CZ" sz="1600" dirty="0"/>
              <a:t>– Mezopotámie, válka (svrhnutý diktátor Sadám Hussein), Kurdská menšina.</a:t>
            </a:r>
          </a:p>
          <a:p>
            <a:r>
              <a:rPr lang="cs-CZ" altLang="cs-CZ" sz="1600" b="1" i="1" u="sng" dirty="0"/>
              <a:t>Irán (Teherán)</a:t>
            </a:r>
            <a:r>
              <a:rPr lang="cs-CZ" altLang="cs-CZ" sz="1600" b="1" dirty="0"/>
              <a:t> </a:t>
            </a:r>
            <a:r>
              <a:rPr lang="cs-CZ" altLang="cs-CZ" sz="1600" dirty="0"/>
              <a:t>– hornatý zemědělský rozvojový stát (podle USA patří k ose zla).</a:t>
            </a:r>
          </a:p>
          <a:p>
            <a:r>
              <a:rPr lang="cs-CZ" altLang="cs-CZ" sz="1600" b="1" i="1" u="sng" dirty="0"/>
              <a:t>Katar (Dauhá)</a:t>
            </a:r>
            <a:r>
              <a:rPr lang="cs-CZ" altLang="cs-CZ" sz="1600" b="1" dirty="0"/>
              <a:t> </a:t>
            </a:r>
          </a:p>
          <a:p>
            <a:r>
              <a:rPr lang="cs-CZ" altLang="cs-CZ" sz="1600" b="1" i="1" u="sng" dirty="0"/>
              <a:t>Kuvajt (Kuvajt)</a:t>
            </a:r>
            <a:r>
              <a:rPr lang="cs-CZ" altLang="cs-CZ" sz="1600" b="1" dirty="0"/>
              <a:t> </a:t>
            </a:r>
            <a:r>
              <a:rPr lang="cs-CZ" altLang="cs-CZ" sz="1600" dirty="0"/>
              <a:t>– rok 1990 válka s Irákem (Mina Al-</a:t>
            </a:r>
            <a:r>
              <a:rPr lang="cs-CZ" altLang="cs-CZ" sz="1600" dirty="0" err="1"/>
              <a:t>Áhmadi</a:t>
            </a:r>
            <a:r>
              <a:rPr lang="cs-CZ" altLang="cs-CZ" sz="1600" dirty="0"/>
              <a:t> – významný terminál).</a:t>
            </a:r>
          </a:p>
          <a:p>
            <a:r>
              <a:rPr lang="cs-CZ" altLang="cs-CZ" sz="1600" b="1" i="1" u="sng" dirty="0"/>
              <a:t>Omán (Maskat)</a:t>
            </a:r>
            <a:r>
              <a:rPr lang="cs-CZ" altLang="cs-CZ" sz="1600" b="1" dirty="0"/>
              <a:t> </a:t>
            </a:r>
            <a:r>
              <a:rPr lang="cs-CZ" altLang="cs-CZ" sz="1600" dirty="0"/>
              <a:t>– sultanát</a:t>
            </a:r>
          </a:p>
          <a:p>
            <a:r>
              <a:rPr lang="cs-CZ" altLang="cs-CZ" sz="1600" b="1" i="1" u="sng" dirty="0"/>
              <a:t>Saúdská Arábie (Rijád)</a:t>
            </a:r>
            <a:r>
              <a:rPr lang="cs-CZ" altLang="cs-CZ" sz="1600" b="1" dirty="0"/>
              <a:t> </a:t>
            </a:r>
            <a:r>
              <a:rPr lang="cs-CZ" altLang="cs-CZ" sz="1600" dirty="0"/>
              <a:t>– království, největší stát oblasti s největšími zásobami ropy, poutní místa (Mekka a Medina)</a:t>
            </a:r>
          </a:p>
          <a:p>
            <a:r>
              <a:rPr lang="cs-CZ" altLang="cs-CZ" sz="1600" b="1" i="1" u="sng" dirty="0"/>
              <a:t>Spojené arabské emiráty (Abú </a:t>
            </a:r>
            <a:r>
              <a:rPr lang="cs-CZ" altLang="cs-CZ" sz="1600" b="1" i="1" u="sng" dirty="0" err="1"/>
              <a:t>Zabí</a:t>
            </a:r>
            <a:r>
              <a:rPr lang="cs-CZ" altLang="cs-CZ" sz="1600" b="1" i="1" u="sn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6747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2EBB74B-18FF-4421-9F07-553EA6F21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altLang="cs-CZ" sz="4000" b="1" dirty="0">
                <a:solidFill>
                  <a:srgbClr val="FFFFFF"/>
                </a:solidFill>
              </a:rPr>
              <a:t>Samostatná práce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8D4F2C3-4E9B-4611-A15B-39422F521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9756" y="2341848"/>
            <a:ext cx="9823012" cy="43069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altLang="cs-CZ" sz="2000" b="1" dirty="0"/>
              <a:t>Doplň chybějící informace (použij internet, učebnici)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/>
              <a:t>V celé oblasti převažují muslimové, výjimku tvoří pouze stát ……….., kde převládá …………… náboženství.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/>
              <a:t>Rozmístění obyvatel v JZ Asii ovlivňují dva činitelé: …..… a ………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/>
              <a:t>Nejvíce ropy na světě těží……….…(…….....mil. tun/rok)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/>
              <a:t>Které státy mají výkonné hospodářství i bez těžby ropy…….….a…….…..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/>
              <a:t>Tato oblast je typická svými konflikty, které znáš …………….…..…….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/>
              <a:t>Nejrozšířenějším náboženstvím je……….., jak se nazývá jeho zakladatel……., kolik věřících má v současnosti…….…. (?. místo), co je to Korán…..a co je </a:t>
            </a:r>
            <a:r>
              <a:rPr lang="cs-CZ" altLang="cs-CZ" sz="2400" dirty="0" err="1"/>
              <a:t>Šári´a</a:t>
            </a:r>
            <a:r>
              <a:rPr lang="cs-CZ" altLang="cs-CZ" sz="2400" dirty="0"/>
              <a:t>………….… a co ramadán …………..</a:t>
            </a:r>
          </a:p>
          <a:p>
            <a:pPr>
              <a:buFontTx/>
              <a:buChar char="-"/>
            </a:pPr>
            <a:endParaRPr lang="cs-CZ" altLang="cs-CZ" sz="2000" dirty="0"/>
          </a:p>
          <a:p>
            <a:pPr>
              <a:buFontTx/>
              <a:buChar char="-"/>
            </a:pPr>
            <a:endParaRPr lang="cs-CZ" altLang="cs-CZ" sz="2000" dirty="0"/>
          </a:p>
          <a:p>
            <a:pPr>
              <a:buFontTx/>
              <a:buChar char="-"/>
            </a:pPr>
            <a:endParaRPr lang="cs-CZ" altLang="cs-CZ" sz="2000" dirty="0"/>
          </a:p>
          <a:p>
            <a:pPr>
              <a:buFontTx/>
              <a:buChar char="-"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Plakát Stát Izrael - vektorová mapa • Pixers® • Žijeme pro změnu">
            <a:extLst>
              <a:ext uri="{FF2B5EF4-FFF2-40B4-BE49-F238E27FC236}">
                <a16:creationId xmlns:a16="http://schemas.microsoft.com/office/drawing/2014/main" id="{F22A6AAC-91BF-45C8-8C98-4B93B5081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" r="3" b="5726"/>
          <a:stretch/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gentura 97 | Poznávací zájezd do Izraele s ochutnávkou vína - Izrael">
            <a:extLst>
              <a:ext uri="{FF2B5EF4-FFF2-40B4-BE49-F238E27FC236}">
                <a16:creationId xmlns:a16="http://schemas.microsoft.com/office/drawing/2014/main" id="{71E82D48-8504-4E4E-9123-DAB5EBAA0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r="6244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A51E04B-3089-4BEA-BEBB-A93F7172C6A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6" r="-1" b="-1"/>
          <a:stretch/>
        </p:blipFill>
        <p:spPr bwMode="auto"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</p:spPr>
      </p:pic>
      <p:sp useBgFill="1">
        <p:nvSpPr>
          <p:cNvPr id="141" name="Freeform: Shape 140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3" name="Freeform: Shape 142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2E44CC-411D-4D45-A73C-5AC3435A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52008"/>
            <a:ext cx="5038344" cy="1359356"/>
          </a:xfrm>
        </p:spPr>
        <p:txBody>
          <a:bodyPr>
            <a:normAutofit/>
          </a:bodyPr>
          <a:lstStyle/>
          <a:p>
            <a:r>
              <a:rPr lang="cs-CZ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Izrael – Republika – Židovský stát</a:t>
            </a:r>
            <a:endParaRPr lang="cs-CZ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96CE3D-29A5-4804-8758-3345581E0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2258368"/>
            <a:ext cx="5237127" cy="4290717"/>
          </a:xfrm>
        </p:spPr>
        <p:txBody>
          <a:bodyPr>
            <a:normAutofit/>
          </a:bodyPr>
          <a:lstStyle/>
          <a:p>
            <a:r>
              <a:rPr lang="cs-CZ" sz="2000" dirty="0"/>
              <a:t>Hlavním město </a:t>
            </a:r>
            <a:r>
              <a:rPr lang="cs-CZ" sz="2000" b="1" dirty="0"/>
              <a:t>Jeruzalém</a:t>
            </a:r>
            <a:r>
              <a:rPr lang="cs-CZ" sz="2000" dirty="0"/>
              <a:t> /židovské, křesťanské, muslimské město/, mnoho památek;</a:t>
            </a:r>
          </a:p>
          <a:p>
            <a:r>
              <a:rPr lang="cs-CZ" sz="2000" b="1" dirty="0"/>
              <a:t>Hebrejština a arabština</a:t>
            </a:r>
            <a:r>
              <a:rPr lang="cs-CZ" sz="2000" dirty="0"/>
              <a:t>, jediný židovský </a:t>
            </a:r>
            <a:br>
              <a:rPr lang="cs-CZ" sz="2000" dirty="0"/>
            </a:br>
            <a:r>
              <a:rPr lang="cs-CZ" sz="2000" dirty="0"/>
              <a:t>stát po roce 1948;</a:t>
            </a:r>
          </a:p>
          <a:p>
            <a:r>
              <a:rPr lang="cs-CZ" sz="2000" dirty="0"/>
              <a:t>Řeka </a:t>
            </a:r>
            <a:r>
              <a:rPr lang="cs-CZ" sz="2000" b="1" dirty="0"/>
              <a:t>Jordán, Izrael jako západní břeh Jordánu</a:t>
            </a:r>
          </a:p>
          <a:p>
            <a:r>
              <a:rPr lang="cs-CZ" sz="2000" b="1" dirty="0"/>
              <a:t>Galilejské jezero </a:t>
            </a:r>
            <a:r>
              <a:rPr lang="cs-CZ" sz="2000" dirty="0"/>
              <a:t>na severu </a:t>
            </a:r>
            <a:br>
              <a:rPr lang="cs-CZ" sz="2000" dirty="0"/>
            </a:br>
            <a:r>
              <a:rPr lang="cs-CZ" sz="2000" dirty="0"/>
              <a:t>s úrodnými oblastmi;</a:t>
            </a:r>
          </a:p>
          <a:p>
            <a:r>
              <a:rPr lang="cs-CZ" sz="2000" b="1" dirty="0"/>
              <a:t>Mrtvé moře</a:t>
            </a:r>
            <a:r>
              <a:rPr lang="cs-CZ" sz="2000" dirty="0"/>
              <a:t> /nejslanější na jezero </a:t>
            </a:r>
            <a:br>
              <a:rPr lang="cs-CZ" sz="2000" dirty="0"/>
            </a:br>
            <a:r>
              <a:rPr lang="cs-CZ" sz="2000" dirty="0"/>
              <a:t>až 40</a:t>
            </a:r>
            <a:r>
              <a:rPr lang="en-US" sz="2000" dirty="0"/>
              <a:t>% </a:t>
            </a:r>
            <a:r>
              <a:rPr lang="cs-CZ" sz="2000" dirty="0"/>
              <a:t>soli, 400 m pod úrovní moře/;</a:t>
            </a:r>
          </a:p>
          <a:p>
            <a:r>
              <a:rPr lang="cs-CZ" sz="2000" b="1" dirty="0"/>
              <a:t>Výrazně podporovány USA</a:t>
            </a:r>
            <a:r>
              <a:rPr lang="cs-CZ" sz="2000" dirty="0"/>
              <a:t>, ekonomicky </a:t>
            </a:r>
            <a:br>
              <a:rPr lang="cs-CZ" sz="2000" dirty="0"/>
            </a:br>
            <a:r>
              <a:rPr lang="cs-CZ" sz="2000" dirty="0"/>
              <a:t>velmi rozvinuti na rozdíl od ostatní Asie.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836E162-6D03-45E9-A3C3-2586450D4F8C}"/>
              </a:ext>
            </a:extLst>
          </p:cNvPr>
          <p:cNvSpPr txBox="1"/>
          <p:nvPr/>
        </p:nvSpPr>
        <p:spPr>
          <a:xfrm>
            <a:off x="10090691" y="6252905"/>
            <a:ext cx="192925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cs-CZ" sz="1800" b="1" dirty="0"/>
              <a:t>Galilejské jezero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196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slámský stát (IS) - Aktuálně.cz">
            <a:extLst>
              <a:ext uri="{FF2B5EF4-FFF2-40B4-BE49-F238E27FC236}">
                <a16:creationId xmlns:a16="http://schemas.microsoft.com/office/drawing/2014/main" id="{A4D20CCA-738D-4518-8694-5BDEAA21F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5" t="220" r="2283" b="14412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slámský stát zmizel z mapy, hrozbou pro svět ale zůstává. Proč je ...">
            <a:extLst>
              <a:ext uri="{FF2B5EF4-FFF2-40B4-BE49-F238E27FC236}">
                <a16:creationId xmlns:a16="http://schemas.microsoft.com/office/drawing/2014/main" id="{E7B4A11D-FD11-40D9-80C7-12DF29499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0" r="-2" b="11050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BADCE1-508A-46A0-A90D-B4CFED6ED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82" y="776841"/>
            <a:ext cx="4832802" cy="1271414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Islámský stát</a:t>
            </a:r>
            <a:b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část Iráku a Sýrie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0D31C7-8464-4076-90A2-F64F51F36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82" y="2359153"/>
            <a:ext cx="4750609" cy="412950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500" b="1" dirty="0"/>
              <a:t>radikální islámská teroristická organizace původem z Iráku</a:t>
            </a:r>
            <a:r>
              <a:rPr lang="cs-CZ" sz="25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500" dirty="0"/>
              <a:t>Kolem roku 2014 dobyla území na území Iráku a Sýrie a vyhlásili </a:t>
            </a:r>
            <a:r>
              <a:rPr lang="cs-CZ" sz="2500" b="1" dirty="0"/>
              <a:t>neuznaný muslimský stát</a:t>
            </a:r>
            <a:r>
              <a:rPr lang="cs-CZ" sz="2500" dirty="0"/>
              <a:t> (označovaný ISIL, ISIS);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500" b="1" dirty="0"/>
              <a:t>Silná interpretace Islámu </a:t>
            </a:r>
            <a:br>
              <a:rPr lang="cs-CZ" sz="2500" b="1" dirty="0"/>
            </a:br>
            <a:r>
              <a:rPr lang="cs-CZ" sz="2500" b="1" dirty="0"/>
              <a:t>v běžném životě </a:t>
            </a:r>
            <a:r>
              <a:rPr lang="cs-CZ" sz="2500" dirty="0"/>
              <a:t>(sunnitský islám) a jeho práva </a:t>
            </a:r>
            <a:r>
              <a:rPr lang="cs-CZ" sz="2500" b="1" dirty="0"/>
              <a:t>Šaría </a:t>
            </a:r>
            <a:br>
              <a:rPr lang="cs-CZ" sz="2500" b="1" dirty="0"/>
            </a:br>
            <a:r>
              <a:rPr lang="cs-CZ" sz="2500" dirty="0"/>
              <a:t>s násilím na obyvatelstvu (pro jinou víru, proti ženám). </a:t>
            </a:r>
          </a:p>
        </p:txBody>
      </p:sp>
    </p:spTree>
    <p:extLst>
      <p:ext uri="{BB962C8B-B14F-4D97-AF65-F5344CB8AC3E}">
        <p14:creationId xmlns:p14="http://schemas.microsoft.com/office/powerpoint/2010/main" val="285110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D2102B-F68B-4BE5-B646-C3471666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1" y="374668"/>
            <a:ext cx="3512896" cy="1091108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Regiony Asie</a:t>
            </a:r>
            <a:b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Geografické rozdělení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41F536-877F-4626-87DE-60789FD62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1" y="1737160"/>
            <a:ext cx="3512896" cy="4746172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cs-CZ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Severní Asie</a:t>
            </a:r>
            <a:r>
              <a:rPr lang="cs-CZ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200" b="1" dirty="0"/>
            </a:br>
            <a:r>
              <a:rPr lang="cs-CZ" sz="2200" dirty="0"/>
              <a:t>(Rusko – Sibiř)</a:t>
            </a:r>
          </a:p>
          <a:p>
            <a:pPr marL="342900" indent="-342900">
              <a:buAutoNum type="arabicPeriod"/>
            </a:pP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 Asie </a:t>
            </a:r>
            <a:r>
              <a:rPr lang="cs-CZ" sz="2200" dirty="0"/>
              <a:t>(Kazachstán a okolí) </a:t>
            </a:r>
          </a:p>
          <a:p>
            <a:pPr marL="342900" indent="-342900">
              <a:buAutoNum type="arabicPeriod"/>
            </a:pPr>
            <a:r>
              <a:rPr lang="cs-CZ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Západní Asie </a:t>
            </a:r>
            <a:r>
              <a:rPr lang="ru-RU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Blízký Východ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/>
              <a:t>(</a:t>
            </a:r>
            <a:r>
              <a:rPr lang="cs-CZ" sz="3200" dirty="0"/>
              <a:t>Arabský pol.)</a:t>
            </a:r>
            <a:r>
              <a:rPr lang="ru-RU" sz="3200" dirty="0"/>
              <a:t> </a:t>
            </a:r>
            <a:endParaRPr lang="cs-CZ" sz="3200" dirty="0"/>
          </a:p>
          <a:p>
            <a:pPr marL="342900" indent="-342900">
              <a:buAutoNum type="arabicPeriod"/>
            </a:pP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Jižní Asie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200" b="1" dirty="0"/>
            </a:br>
            <a:r>
              <a:rPr lang="cs-CZ" sz="2200" dirty="0"/>
              <a:t>(Indie a Pákistán)</a:t>
            </a:r>
          </a:p>
          <a:p>
            <a:pPr marL="342900" indent="-342900">
              <a:buAutoNum type="arabicPeriod"/>
            </a:pP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Východní Asie </a:t>
            </a:r>
            <a:r>
              <a:rPr lang="ru-RU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Dálný Východ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/>
              <a:t>(</a:t>
            </a:r>
            <a:r>
              <a:rPr lang="cs-CZ" sz="2200" dirty="0"/>
              <a:t>Čína)</a:t>
            </a:r>
          </a:p>
          <a:p>
            <a:pPr marL="342900" indent="-342900">
              <a:buAutoNum type="arabicPeriod"/>
            </a:pP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Jihovýchodní Asie</a:t>
            </a:r>
            <a:r>
              <a:rPr lang="cs-CZ" sz="2200" b="1" u="sng" dirty="0"/>
              <a:t> </a:t>
            </a:r>
            <a:r>
              <a:rPr lang="cs-CZ" sz="2200" dirty="0"/>
              <a:t>(Thajsko, Indonésie)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74DA14B-536E-4E36-A625-4FAB4383A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9421" y="438605"/>
            <a:ext cx="7207766" cy="614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E505861A-CDD9-475C-8DB8-33FED311D1C0}"/>
              </a:ext>
            </a:extLst>
          </p:cNvPr>
          <p:cNvSpPr/>
          <p:nvPr/>
        </p:nvSpPr>
        <p:spPr>
          <a:xfrm>
            <a:off x="5590904" y="2608118"/>
            <a:ext cx="766354" cy="6227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57150">
                <a:solidFill>
                  <a:schemeClr val="bg1"/>
                </a:solidFill>
              </a:ln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358940D-C46A-43F7-8309-312CED49145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613792" y="639497"/>
            <a:ext cx="229659" cy="19817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06429F-C2BF-4F94-9A1B-D300898FA53E}"/>
              </a:ext>
            </a:extLst>
          </p:cNvPr>
          <p:cNvSpPr txBox="1"/>
          <p:nvPr/>
        </p:nvSpPr>
        <p:spPr>
          <a:xfrm>
            <a:off x="4869421" y="270165"/>
            <a:ext cx="148874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+ Zakavkazsko</a:t>
            </a:r>
          </a:p>
        </p:txBody>
      </p:sp>
    </p:spTree>
    <p:extLst>
      <p:ext uri="{BB962C8B-B14F-4D97-AF65-F5344CB8AC3E}">
        <p14:creationId xmlns:p14="http://schemas.microsoft.com/office/powerpoint/2010/main" val="1890177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7416581-593B-4619-98A2-58DB371D5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t="10581" r="23216" b="5089"/>
          <a:stretch/>
        </p:blipFill>
        <p:spPr bwMode="auto">
          <a:xfrm>
            <a:off x="0" y="-22354"/>
            <a:ext cx="4639056" cy="24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CA191A3-127B-4C5C-814F-EA9EFEE44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22" y="330528"/>
            <a:ext cx="3775611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Blízký Východ </a:t>
            </a:r>
            <a:br>
              <a:rPr lang="cs-CZ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(západní, jihozápadní Asie)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591A494-BCF1-48EA-BF08-86B8918203BC}"/>
              </a:ext>
            </a:extLst>
          </p:cNvPr>
          <p:cNvSpPr txBox="1">
            <a:spLocks/>
          </p:cNvSpPr>
          <p:nvPr/>
        </p:nvSpPr>
        <p:spPr>
          <a:xfrm>
            <a:off x="261314" y="2002582"/>
            <a:ext cx="4116425" cy="45924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+mn-lt"/>
                <a:ea typeface="+mn-ea"/>
                <a:cs typeface="+mn-cs"/>
              </a:rPr>
              <a:t>Terminologicky někdy rozlišujeme </a:t>
            </a:r>
            <a:r>
              <a:rPr lang="cs-CZ" sz="2400" b="1" u="sng" dirty="0">
                <a:latin typeface="+mn-lt"/>
                <a:ea typeface="+mn-ea"/>
                <a:cs typeface="+mn-cs"/>
              </a:rPr>
              <a:t>Blízký Východ</a:t>
            </a:r>
            <a:r>
              <a:rPr lang="cs-CZ" sz="2400" b="1" dirty="0">
                <a:latin typeface="+mn-lt"/>
                <a:ea typeface="+mn-ea"/>
                <a:cs typeface="+mn-cs"/>
              </a:rPr>
              <a:t> </a:t>
            </a:r>
            <a:r>
              <a:rPr lang="cs-CZ" sz="2400" dirty="0">
                <a:latin typeface="+mn-lt"/>
                <a:ea typeface="+mn-ea"/>
                <a:cs typeface="+mn-cs"/>
              </a:rPr>
              <a:t>(Turecko, Sýrie, Izrael, Egypt) </a:t>
            </a:r>
            <a:br>
              <a:rPr lang="cs-CZ" sz="2400" dirty="0">
                <a:latin typeface="+mn-lt"/>
                <a:ea typeface="+mn-ea"/>
                <a:cs typeface="+mn-cs"/>
              </a:rPr>
            </a:br>
            <a:r>
              <a:rPr lang="cs-CZ" sz="2400" dirty="0">
                <a:latin typeface="+mn-lt"/>
                <a:ea typeface="+mn-ea"/>
                <a:cs typeface="+mn-cs"/>
              </a:rPr>
              <a:t>a </a:t>
            </a:r>
            <a:r>
              <a:rPr lang="cs-CZ" sz="2400" b="1" u="sng" dirty="0">
                <a:latin typeface="+mn-lt"/>
                <a:ea typeface="+mn-ea"/>
                <a:cs typeface="+mn-cs"/>
              </a:rPr>
              <a:t>Střední Východ</a:t>
            </a:r>
            <a:r>
              <a:rPr lang="cs-CZ" sz="2400" dirty="0">
                <a:latin typeface="+mn-lt"/>
                <a:ea typeface="+mn-ea"/>
                <a:cs typeface="+mn-cs"/>
              </a:rPr>
              <a:t> (země Perského zálivu a Írán);</a:t>
            </a:r>
          </a:p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b="1" dirty="0">
                <a:latin typeface="+mn-lt"/>
                <a:ea typeface="+mn-ea"/>
                <a:cs typeface="+mn-cs"/>
              </a:rPr>
              <a:t>Kolébka civilizací</a:t>
            </a:r>
            <a:r>
              <a:rPr lang="ru-RU" sz="2400" b="1" dirty="0">
                <a:latin typeface="+mn-lt"/>
                <a:ea typeface="+mn-ea"/>
                <a:cs typeface="+mn-cs"/>
              </a:rPr>
              <a:t> </a:t>
            </a:r>
            <a:br>
              <a:rPr lang="cs-CZ" sz="2400" b="1" dirty="0">
                <a:latin typeface="+mn-lt"/>
                <a:ea typeface="+mn-ea"/>
                <a:cs typeface="+mn-cs"/>
              </a:rPr>
            </a:br>
            <a:r>
              <a:rPr lang="cs-CZ" sz="2400" b="1" dirty="0">
                <a:latin typeface="+mn-lt"/>
                <a:ea typeface="+mn-ea"/>
                <a:cs typeface="+mn-cs"/>
              </a:rPr>
              <a:t>a náboženství</a:t>
            </a:r>
            <a:r>
              <a:rPr lang="cs-CZ" sz="2400" dirty="0">
                <a:latin typeface="+mn-lt"/>
                <a:ea typeface="+mn-ea"/>
                <a:cs typeface="+mn-cs"/>
              </a:rPr>
              <a:t>;</a:t>
            </a:r>
          </a:p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b="1" dirty="0">
                <a:latin typeface="+mn-lt"/>
                <a:ea typeface="+mn-ea"/>
                <a:cs typeface="+mn-cs"/>
              </a:rPr>
              <a:t>Centrum islámu </a:t>
            </a:r>
            <a:r>
              <a:rPr lang="cs-CZ" sz="2400" dirty="0">
                <a:latin typeface="+mn-lt"/>
                <a:ea typeface="+mn-ea"/>
                <a:cs typeface="+mn-cs"/>
              </a:rPr>
              <a:t>(+ sev.Afrika), </a:t>
            </a:r>
          </a:p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b="1" dirty="0">
                <a:latin typeface="+mn-lt"/>
                <a:ea typeface="+mn-ea"/>
                <a:cs typeface="+mn-cs"/>
              </a:rPr>
              <a:t>Arabský poloostrov </a:t>
            </a:r>
            <a:r>
              <a:rPr lang="cs-CZ" sz="2400" dirty="0">
                <a:latin typeface="+mn-lt"/>
                <a:ea typeface="+mn-ea"/>
                <a:cs typeface="+mn-cs"/>
              </a:rPr>
              <a:t>(největší poloostrov světa) místem bohatých ropných zásob;</a:t>
            </a:r>
          </a:p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b="1" dirty="0">
                <a:latin typeface="+mn-lt"/>
                <a:ea typeface="+mn-ea"/>
                <a:cs typeface="+mn-cs"/>
              </a:rPr>
              <a:t>Oblast trvalého napětí </a:t>
            </a:r>
            <a:r>
              <a:rPr lang="cs-CZ" sz="2400" dirty="0">
                <a:latin typeface="+mn-lt"/>
                <a:ea typeface="+mn-ea"/>
                <a:cs typeface="+mn-cs"/>
              </a:rPr>
              <a:t>(ropa, sucho, přelidnění, diktatury, nesvoboda);</a:t>
            </a:r>
          </a:p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+mn-lt"/>
              </a:rPr>
              <a:t>Obyvatelstvo </a:t>
            </a:r>
            <a:r>
              <a:rPr lang="cs-CZ" sz="2400" b="1" dirty="0">
                <a:latin typeface="+mn-lt"/>
              </a:rPr>
              <a:t>europoidní</a:t>
            </a:r>
            <a:r>
              <a:rPr lang="cs-CZ" sz="2400" dirty="0">
                <a:latin typeface="+mn-lt"/>
              </a:rPr>
              <a:t>;</a:t>
            </a:r>
          </a:p>
        </p:txBody>
      </p:sp>
      <p:pic>
        <p:nvPicPr>
          <p:cNvPr id="2052" name="Picture 4" descr="US Cancels Mid East Conference on Nuke-Free Zone - News From ...">
            <a:extLst>
              <a:ext uri="{FF2B5EF4-FFF2-40B4-BE49-F238E27FC236}">
                <a16:creationId xmlns:a16="http://schemas.microsoft.com/office/drawing/2014/main" id="{084E9180-B95D-40FD-A317-9F74C99377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" r="-2" b="6799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5748EB7-ED2C-496E-91CA-097DDB88A25D}"/>
              </a:ext>
            </a:extLst>
          </p:cNvPr>
          <p:cNvSpPr txBox="1"/>
          <p:nvPr/>
        </p:nvSpPr>
        <p:spPr>
          <a:xfrm>
            <a:off x="9668786" y="0"/>
            <a:ext cx="2523214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Většina obyvatel na vesnicích, vysoká negramotnost;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Chov koz, ovcí </a:t>
            </a:r>
            <a:br>
              <a:rPr lang="cs-CZ" dirty="0"/>
            </a:br>
            <a:r>
              <a:rPr lang="cs-CZ" dirty="0"/>
              <a:t>a velbloudů;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Velké sociální rozdíly, nedostatek vody;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Zdrojová oblast uprchlíků v Evropě.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05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191A3-127B-4C5C-814F-EA9EFEE44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16226"/>
            <a:ext cx="3651467" cy="1093305"/>
          </a:xfrm>
        </p:spPr>
        <p:txBody>
          <a:bodyPr anchor="t">
            <a:normAutofit/>
          </a:bodyPr>
          <a:lstStyle/>
          <a:p>
            <a:r>
              <a:rPr lang="cs-CZ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Blízký Východ </a:t>
            </a:r>
            <a:br>
              <a:rPr lang="cs-CZ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kolébka civilizací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872BB-3C8A-4C54-BC88-1B9FB5869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773140"/>
            <a:ext cx="3501650" cy="49139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V údolí velkých řek v oblasti dnešního Blízkého východu vznikly nejstarší lidské civilizace</a:t>
            </a:r>
            <a:r>
              <a:rPr lang="cs-CZ" sz="2000" dirty="0"/>
              <a:t>:</a:t>
            </a:r>
          </a:p>
          <a:p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Egyptská</a:t>
            </a:r>
            <a:r>
              <a:rPr lang="cs-CZ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sz="2000" dirty="0"/>
              <a:t>v údolí řeky Nil;</a:t>
            </a:r>
          </a:p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Sumersko-akkadská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000" dirty="0"/>
              <a:t>na soutoku řek Eufrat a Tigris (Mezopotámie s nejstarším zemědělským společenstvím);</a:t>
            </a:r>
          </a:p>
          <a:p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Palestina a Izrael</a:t>
            </a:r>
            <a:r>
              <a:rPr lang="cs-CZ" sz="2000" dirty="0"/>
              <a:t>, území v okolí řeky Jordán;</a:t>
            </a:r>
          </a:p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Chetité (Hetejci), </a:t>
            </a:r>
            <a:r>
              <a:rPr lang="cs-CZ" sz="2000" dirty="0"/>
              <a:t>dnešní Turecko, mistři v odlévání kovů.</a:t>
            </a:r>
          </a:p>
        </p:txBody>
      </p:sp>
      <p:pic>
        <p:nvPicPr>
          <p:cNvPr id="4" name="Picture 2" descr="Chetité – Wikipedie">
            <a:extLst>
              <a:ext uri="{FF2B5EF4-FFF2-40B4-BE49-F238E27FC236}">
                <a16:creationId xmlns:a16="http://schemas.microsoft.com/office/drawing/2014/main" id="{D5848BD5-A40D-4CF4-99F0-B130486E2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-1" r="13537" b="-1"/>
          <a:stretch/>
        </p:blipFill>
        <p:spPr bwMode="auto">
          <a:xfrm>
            <a:off x="4468633" y="-5963"/>
            <a:ext cx="7723367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30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191A3-127B-4C5C-814F-EA9EFEE44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68" y="478192"/>
            <a:ext cx="3795850" cy="1127972"/>
          </a:xfrm>
        </p:spPr>
        <p:txBody>
          <a:bodyPr anchor="t">
            <a:normAutofit/>
          </a:bodyPr>
          <a:lstStyle/>
          <a:p>
            <a:r>
              <a:rPr lang="cs-CZ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Blízký Východ </a:t>
            </a:r>
            <a:br>
              <a:rPr lang="cs-CZ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kolébka náboženství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872BB-3C8A-4C54-BC88-1B9FB5869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68" y="1529513"/>
            <a:ext cx="3740189" cy="48502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Oblast Blízkého Východu </a:t>
            </a:r>
            <a:br>
              <a:rPr lang="cs-CZ" sz="2000" dirty="0"/>
            </a:br>
            <a:r>
              <a:rPr lang="cs-CZ" sz="2000" dirty="0"/>
              <a:t>je významná pro vznik </a:t>
            </a:r>
            <a:r>
              <a:rPr lang="cs-CZ" sz="2000" b="1" dirty="0"/>
              <a:t>monoteistických</a:t>
            </a:r>
            <a:r>
              <a:rPr lang="cs-CZ" sz="2000" dirty="0"/>
              <a:t> náboženství:</a:t>
            </a:r>
          </a:p>
          <a:p>
            <a:pPr marL="0" indent="0">
              <a:buNone/>
            </a:pPr>
            <a:r>
              <a:rPr lang="cs-CZ" sz="2000" dirty="0"/>
              <a:t>Pokus o zavedení monoteistického náboženství ve starém Egyptě.</a:t>
            </a:r>
          </a:p>
          <a:p>
            <a:r>
              <a:rPr lang="cs-CZ" sz="2000" b="1" dirty="0"/>
              <a:t>Judaismus</a:t>
            </a:r>
            <a:r>
              <a:rPr lang="cs-CZ" sz="2000" dirty="0"/>
              <a:t> - je termín, kterým se zhruba od 19. století označuje náboženství židovského národa – Izraele;</a:t>
            </a:r>
          </a:p>
          <a:p>
            <a:r>
              <a:rPr lang="cs-CZ" sz="2000" b="1" dirty="0"/>
              <a:t>Křesťanství</a:t>
            </a:r>
            <a:r>
              <a:rPr lang="cs-CZ" sz="2000" dirty="0"/>
              <a:t> vzniklo z antického judaismu na území Palestiny, kde působil Ježíš Nazaretský;</a:t>
            </a:r>
          </a:p>
          <a:p>
            <a:r>
              <a:rPr lang="cs-CZ" sz="2000" b="1" dirty="0"/>
              <a:t>Islám</a:t>
            </a:r>
            <a:r>
              <a:rPr lang="cs-CZ" sz="2000" dirty="0"/>
              <a:t> - zakladatel islámu prorok Muhammad. 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15EA34A-8344-400D-AF3E-6E05DDED1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19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82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extLst>
              <a:ext uri="{FF2B5EF4-FFF2-40B4-BE49-F238E27FC236}">
                <a16:creationId xmlns:a16="http://schemas.microsoft.com/office/drawing/2014/main" id="{891B3ED1-1A1A-4C68-A710-A90381F1B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4"/>
          <a:stretch/>
        </p:blipFill>
        <p:spPr bwMode="auto">
          <a:xfrm>
            <a:off x="6829833" y="10"/>
            <a:ext cx="5362169" cy="260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id="{6B7A07D2-591C-4CEA-AEFC-7CCFBCB86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2" r="2" b="9951"/>
          <a:stretch/>
        </p:blipFill>
        <p:spPr bwMode="auto">
          <a:xfrm>
            <a:off x="4823351" y="2606040"/>
            <a:ext cx="7368648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6EA23B6-4B44-4D76-87BA-D81CE35ED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EEEAE0B-25B7-437B-B834-B70A93541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287863-CFE6-4CDD-BF5E-9DB878756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36" y="566392"/>
            <a:ext cx="6481910" cy="1325563"/>
          </a:xfrm>
        </p:spPr>
        <p:txBody>
          <a:bodyPr>
            <a:normAutofit fontScale="90000"/>
          </a:bodyPr>
          <a:lstStyle/>
          <a:p>
            <a:r>
              <a:rPr lang="cs-CZ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Islám /reformace judaismu/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náboženství Blízkého Východu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BBFDC-B814-4019-BA0C-B71957A05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36" y="2136214"/>
            <a:ext cx="5047486" cy="41543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Islám = arabský svět</a:t>
            </a:r>
            <a:r>
              <a:rPr lang="cs-CZ" sz="2400" dirty="0"/>
              <a:t>, monoteistické (jeden bůh) náboženství, učení proroka Mohameda (7.st.n.l.), reformované křesťanství;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Bůh je Alláh</a:t>
            </a:r>
            <a:r>
              <a:rPr lang="cs-CZ" sz="2400" dirty="0"/>
              <a:t>, odevzdání se Alláhu, základní kniha je </a:t>
            </a:r>
            <a:r>
              <a:rPr lang="cs-CZ" sz="2400" b="1" dirty="0"/>
              <a:t>Korán,</a:t>
            </a:r>
            <a:r>
              <a:rPr lang="cs-CZ" sz="2400" dirty="0"/>
              <a:t> stoupenec Islámu je </a:t>
            </a:r>
            <a:r>
              <a:rPr lang="cs-CZ" sz="2400" b="1" dirty="0"/>
              <a:t>muslim</a:t>
            </a:r>
            <a:r>
              <a:rPr lang="cs-CZ" sz="24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až 2 miliardy stoupenců /roste/, rozšířeno </a:t>
            </a:r>
            <a:r>
              <a:rPr lang="cs-CZ" sz="2400" b="1" dirty="0"/>
              <a:t>Blízký a Střední </a:t>
            </a:r>
            <a:br>
              <a:rPr lang="cs-CZ" sz="2400" b="1" dirty="0"/>
            </a:br>
            <a:r>
              <a:rPr lang="cs-CZ" sz="2400" b="1" dirty="0"/>
              <a:t>Východ, severní Afrika</a:t>
            </a:r>
            <a:r>
              <a:rPr lang="cs-CZ" sz="2400" dirty="0"/>
              <a:t>, </a:t>
            </a:r>
            <a:br>
              <a:rPr lang="cs-CZ" sz="2400" dirty="0"/>
            </a:br>
            <a:r>
              <a:rPr lang="cs-CZ" sz="2400" dirty="0"/>
              <a:t>některé oblasti Ruska.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EEDAD6B-C3E3-47FA-A6B5-02AA353F934A}"/>
              </a:ext>
            </a:extLst>
          </p:cNvPr>
          <p:cNvSpPr/>
          <p:nvPr/>
        </p:nvSpPr>
        <p:spPr>
          <a:xfrm>
            <a:off x="8048736" y="3372264"/>
            <a:ext cx="3888519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u="sng" dirty="0"/>
              <a:t>Šaría</a:t>
            </a:r>
            <a:r>
              <a:rPr lang="cs-CZ" dirty="0"/>
              <a:t> /islámské právo/ státy uplatňující uplatňují vztah člověka a Alláha a až poté je vnímán právní systém.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650014F-652C-476E-A405-76C3B0E61AC2}"/>
              </a:ext>
            </a:extLst>
          </p:cNvPr>
          <p:cNvSpPr/>
          <p:nvPr/>
        </p:nvSpPr>
        <p:spPr>
          <a:xfrm>
            <a:off x="6890493" y="5212070"/>
            <a:ext cx="5047486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u="sng" dirty="0"/>
              <a:t>Sekulární stát</a:t>
            </a:r>
            <a:r>
              <a:rPr lang="cs-CZ" u="sng" dirty="0"/>
              <a:t> </a:t>
            </a:r>
            <a:r>
              <a:rPr lang="cs-CZ" dirty="0"/>
              <a:t>… stát u něhož je vyloučen vliv církve, ale současně je zajištěna svoboda vyznání.</a:t>
            </a:r>
          </a:p>
        </p:txBody>
      </p:sp>
    </p:spTree>
    <p:extLst>
      <p:ext uri="{BB962C8B-B14F-4D97-AF65-F5344CB8AC3E}">
        <p14:creationId xmlns:p14="http://schemas.microsoft.com/office/powerpoint/2010/main" val="3558602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8A81AE0-4946-4D18-898D-2504ABC6D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40F48C-13E8-4BB8-9F80-F0CB2C2C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cs-CZ" sz="4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Náboženské stavby - rozlišujeme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 descr="Synagoga – Wikipedie">
            <a:extLst>
              <a:ext uri="{FF2B5EF4-FFF2-40B4-BE49-F238E27FC236}">
                <a16:creationId xmlns:a16="http://schemas.microsoft.com/office/drawing/2014/main" id="{90889B28-1120-4DD9-81C6-5F2FD3203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 r="-4" b="-4"/>
          <a:stretch/>
        </p:blipFill>
        <p:spPr bwMode="auto">
          <a:xfrm>
            <a:off x="320752" y="299258"/>
            <a:ext cx="3703320" cy="409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jen v Rusku začaly Pravoslavné Vánoce. Děda Mráz přijel až z ...">
            <a:extLst>
              <a:ext uri="{FF2B5EF4-FFF2-40B4-BE49-F238E27FC236}">
                <a16:creationId xmlns:a16="http://schemas.microsoft.com/office/drawing/2014/main" id="{CD08CD56-5E79-4E6D-BEA7-84B68816E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1" r="12620" b="-2"/>
          <a:stretch/>
        </p:blipFill>
        <p:spPr bwMode="auto">
          <a:xfrm>
            <a:off x="4244340" y="299258"/>
            <a:ext cx="3703320" cy="409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odrá mešita v Istanbulu | Turecko na Světadílech">
            <a:extLst>
              <a:ext uri="{FF2B5EF4-FFF2-40B4-BE49-F238E27FC236}">
                <a16:creationId xmlns:a16="http://schemas.microsoft.com/office/drawing/2014/main" id="{777867F5-428C-4A74-AA42-52A63FC5E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" r="14725"/>
          <a:stretch/>
        </p:blipFill>
        <p:spPr bwMode="auto">
          <a:xfrm>
            <a:off x="8167928" y="299258"/>
            <a:ext cx="3703320" cy="409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 pole 2">
            <a:extLst>
              <a:ext uri="{FF2B5EF4-FFF2-40B4-BE49-F238E27FC236}">
                <a16:creationId xmlns:a16="http://schemas.microsoft.com/office/drawing/2014/main" id="{C293C264-D03F-428D-B74D-9AA16A438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6847" y="3997905"/>
            <a:ext cx="1743075" cy="265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Islámská mešita s minarety</a:t>
            </a:r>
          </a:p>
        </p:txBody>
      </p:sp>
      <p:sp>
        <p:nvSpPr>
          <p:cNvPr id="20" name="Textové pole 2">
            <a:extLst>
              <a:ext uri="{FF2B5EF4-FFF2-40B4-BE49-F238E27FC236}">
                <a16:creationId xmlns:a16="http://schemas.microsoft.com/office/drawing/2014/main" id="{198B3632-A470-45E9-8B37-2698349E9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583" y="3997904"/>
            <a:ext cx="1743075" cy="265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Synagoga</a:t>
            </a: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židovská)</a:t>
            </a:r>
          </a:p>
        </p:txBody>
      </p:sp>
      <p:sp>
        <p:nvSpPr>
          <p:cNvPr id="21" name="Textové pole 2">
            <a:extLst>
              <a:ext uri="{FF2B5EF4-FFF2-40B4-BE49-F238E27FC236}">
                <a16:creationId xmlns:a16="http://schemas.microsoft.com/office/drawing/2014/main" id="{EF2FA4E0-0901-4EDD-A0EA-397D91F5A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2" y="3997904"/>
            <a:ext cx="1628775" cy="265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Pravoslavný kostel</a:t>
            </a:r>
          </a:p>
        </p:txBody>
      </p:sp>
    </p:spTree>
    <p:extLst>
      <p:ext uri="{BB962C8B-B14F-4D97-AF65-F5344CB8AC3E}">
        <p14:creationId xmlns:p14="http://schemas.microsoft.com/office/powerpoint/2010/main" val="56500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C999EE-77C0-4114-A69F-341DF5F9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879" y="358299"/>
            <a:ext cx="2544095" cy="1787276"/>
          </a:xfrm>
        </p:spPr>
        <p:txBody>
          <a:bodyPr anchor="b">
            <a:noAutofit/>
          </a:bodyPr>
          <a:lstStyle/>
          <a:p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Přírodní podmínky Blízkého východu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FC7540-EF74-40A4-9CF5-69005329A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91" y="2218415"/>
            <a:ext cx="3778693" cy="4285508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Suché subtropické až tropické podnebí;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Arabský poloostrov a oblast Perského zálivu pokrývají </a:t>
            </a:r>
            <a:r>
              <a:rPr lang="cs-CZ" sz="1800" b="1" dirty="0"/>
              <a:t>pouště </a:t>
            </a:r>
            <a:br>
              <a:rPr lang="cs-CZ" sz="1800" b="1" dirty="0"/>
            </a:br>
            <a:r>
              <a:rPr lang="cs-CZ" sz="1800" b="1" dirty="0"/>
              <a:t>a polopouště</a:t>
            </a:r>
            <a:r>
              <a:rPr lang="cs-CZ" sz="18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/>
              <a:t>Nejznámější řeky Eufrat a Tigris </a:t>
            </a:r>
            <a:r>
              <a:rPr lang="cs-CZ" sz="1800" dirty="0"/>
              <a:t>protékající Mezopotámskou nížinou;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/>
              <a:t>Pohoří Taurus </a:t>
            </a:r>
            <a:r>
              <a:rPr lang="cs-CZ" sz="1800" dirty="0"/>
              <a:t>(Turecko) a </a:t>
            </a:r>
            <a:r>
              <a:rPr lang="cs-CZ" sz="1800" b="1" dirty="0"/>
              <a:t>Íránská vysočina</a:t>
            </a:r>
            <a:r>
              <a:rPr lang="cs-CZ" sz="1800" dirty="0"/>
              <a:t>, jinak rovinaté směrem </a:t>
            </a:r>
            <a:br>
              <a:rPr lang="cs-CZ" sz="1800" dirty="0"/>
            </a:br>
            <a:r>
              <a:rPr lang="cs-CZ" sz="1800" dirty="0"/>
              <a:t>k oceánu;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/>
              <a:t>Oázy</a:t>
            </a:r>
            <a:r>
              <a:rPr lang="cs-CZ" sz="1800" dirty="0"/>
              <a:t> místa kde vyvěrá voda na povrch.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Typické zvíře </a:t>
            </a:r>
            <a:r>
              <a:rPr lang="cs-CZ" sz="1800" b="1" dirty="0"/>
              <a:t>jednohrbý velbloud </a:t>
            </a:r>
            <a:r>
              <a:rPr lang="cs-CZ" sz="1800" dirty="0"/>
              <a:t>(původem z Jižní Ameriky viz obrázek).</a:t>
            </a:r>
          </a:p>
          <a:p>
            <a:endParaRPr lang="cs-CZ" sz="1300" dirty="0"/>
          </a:p>
        </p:txBody>
      </p:sp>
      <p:pic>
        <p:nvPicPr>
          <p:cNvPr id="4102" name="Picture 6" descr="Pískomil hedvábný - lexikon zvířat">
            <a:extLst>
              <a:ext uri="{FF2B5EF4-FFF2-40B4-BE49-F238E27FC236}">
                <a16:creationId xmlns:a16="http://schemas.microsoft.com/office/drawing/2014/main" id="{AE5D8DC0-1D0F-4630-A624-A0940D90F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6" r="24935"/>
          <a:stretch/>
        </p:blipFill>
        <p:spPr bwMode="auto">
          <a:xfrm>
            <a:off x="4636963" y="1"/>
            <a:ext cx="373179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ěstujeme datlovník – dočkáme se plodů i v našich podmínkách ...">
            <a:extLst>
              <a:ext uri="{FF2B5EF4-FFF2-40B4-BE49-F238E27FC236}">
                <a16:creationId xmlns:a16="http://schemas.microsoft.com/office/drawing/2014/main" id="{6D8DA8A1-32A8-461D-A994-E8F3322FC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5" r="815"/>
          <a:stretch/>
        </p:blipFill>
        <p:spPr bwMode="auto">
          <a:xfrm>
            <a:off x="8460201" y="10"/>
            <a:ext cx="373179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elbloud Wadi Rum Poušť - Fotografie zdarma na Pixabay">
            <a:extLst>
              <a:ext uri="{FF2B5EF4-FFF2-40B4-BE49-F238E27FC236}">
                <a16:creationId xmlns:a16="http://schemas.microsoft.com/office/drawing/2014/main" id="{1A5F411C-6376-4FB1-B381-30A823EAE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6" r="-2" b="14245"/>
          <a:stretch/>
        </p:blipFill>
        <p:spPr bwMode="auto">
          <a:xfrm>
            <a:off x="4639055" y="3474720"/>
            <a:ext cx="755294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FD93A1C-BC4A-4650-8BA1-990FB54B70D9}"/>
              </a:ext>
            </a:extLst>
          </p:cNvPr>
          <p:cNvSpPr/>
          <p:nvPr/>
        </p:nvSpPr>
        <p:spPr>
          <a:xfrm>
            <a:off x="11007630" y="123869"/>
            <a:ext cx="104874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dirty="0"/>
              <a:t>datlovník</a:t>
            </a:r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A290046-6767-46AD-BAB6-A235D01B1B00}"/>
              </a:ext>
            </a:extLst>
          </p:cNvPr>
          <p:cNvSpPr/>
          <p:nvPr/>
        </p:nvSpPr>
        <p:spPr>
          <a:xfrm>
            <a:off x="7278468" y="2882360"/>
            <a:ext cx="95757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dirty="0"/>
              <a:t>pískomil</a:t>
            </a:r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95D8957-B5EA-49B2-BCDE-47312E9D15D9}"/>
              </a:ext>
            </a:extLst>
          </p:cNvPr>
          <p:cNvSpPr/>
          <p:nvPr/>
        </p:nvSpPr>
        <p:spPr>
          <a:xfrm>
            <a:off x="9946666" y="3598589"/>
            <a:ext cx="212192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dirty="0"/>
              <a:t>Velbloud - dromedár</a:t>
            </a:r>
            <a:endParaRPr lang="cs-CZ"/>
          </a:p>
        </p:txBody>
      </p:sp>
      <p:pic>
        <p:nvPicPr>
          <p:cNvPr id="21" name="Picture 10" descr="Pravěká migrace velblouda">
            <a:extLst>
              <a:ext uri="{FF2B5EF4-FFF2-40B4-BE49-F238E27FC236}">
                <a16:creationId xmlns:a16="http://schemas.microsoft.com/office/drawing/2014/main" id="{3CF979BC-DC6E-4B13-A4EB-BB5AB95C1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5" b="7083"/>
          <a:stretch/>
        </p:blipFill>
        <p:spPr bwMode="auto">
          <a:xfrm>
            <a:off x="5063468" y="5271715"/>
            <a:ext cx="3030960" cy="15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99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302D1C4E-D2BC-4B73-AFDA-C92DA956C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altLang="cs-CZ" sz="4000" b="1" dirty="0">
                <a:solidFill>
                  <a:srgbClr val="FFFFFF"/>
                </a:solidFill>
              </a:rPr>
              <a:t>Přírodní podmínky Blízkého východu – vyplň!!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634E2D1-3789-4B94-B69D-EBAA0BAB0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7624" y="2249424"/>
            <a:ext cx="9708995" cy="4310402"/>
          </a:xfrm>
        </p:spPr>
        <p:txBody>
          <a:bodyPr anchor="t">
            <a:normAutofit/>
          </a:bodyPr>
          <a:lstStyle/>
          <a:p>
            <a:pPr marL="609600" indent="-609600">
              <a:buFontTx/>
              <a:buAutoNum type="arabicParenR"/>
            </a:pPr>
            <a:r>
              <a:rPr lang="cs-CZ" altLang="cs-CZ" sz="2000" dirty="0"/>
              <a:t>Nevětší poloostrov  světa ……………..</a:t>
            </a:r>
          </a:p>
          <a:p>
            <a:pPr marL="609600" indent="-609600">
              <a:buFontTx/>
              <a:buAutoNum type="arabicParenR"/>
            </a:pPr>
            <a:r>
              <a:rPr lang="cs-CZ" altLang="cs-CZ" sz="2000" dirty="0"/>
              <a:t>K Evropě se přibližuje další poloostrov …………...</a:t>
            </a:r>
          </a:p>
          <a:p>
            <a:pPr marL="609600" indent="-609600">
              <a:buFontTx/>
              <a:buAutoNum type="arabicParenR"/>
            </a:pPr>
            <a:r>
              <a:rPr lang="cs-CZ" altLang="cs-CZ" sz="2000" dirty="0"/>
              <a:t>Ve Středozemním moři leží ostrov ……….……</a:t>
            </a:r>
          </a:p>
          <a:p>
            <a:pPr marL="609600" indent="-609600">
              <a:buFontTx/>
              <a:buAutoNum type="arabicParenR"/>
            </a:pPr>
            <a:r>
              <a:rPr lang="cs-CZ" altLang="cs-CZ" sz="2000" dirty="0"/>
              <a:t>K Atlantickému oceánu patří dvě moře …….……. a  ……….…..</a:t>
            </a:r>
          </a:p>
          <a:p>
            <a:pPr marL="609600" indent="-609600">
              <a:buFontTx/>
              <a:buAutoNum type="arabicParenR"/>
            </a:pPr>
            <a:r>
              <a:rPr lang="cs-CZ" altLang="cs-CZ" sz="2000" dirty="0"/>
              <a:t>K Indickému oceánu patří rovněž dvě moře ………… a ………..…</a:t>
            </a:r>
          </a:p>
          <a:p>
            <a:pPr marL="609600" indent="-609600">
              <a:buFontTx/>
              <a:buAutoNum type="arabicParenR"/>
            </a:pPr>
            <a:r>
              <a:rPr lang="cs-CZ" altLang="cs-CZ" sz="2000" dirty="0"/>
              <a:t>Hluboko do pevniny zabíhá záliv ………….……..</a:t>
            </a:r>
          </a:p>
          <a:p>
            <a:pPr marL="609600" indent="-609600">
              <a:buFontTx/>
              <a:buAutoNum type="arabicParenR"/>
            </a:pPr>
            <a:r>
              <a:rPr lang="cs-CZ" altLang="cs-CZ" sz="2000" dirty="0"/>
              <a:t>Nejnižším místem v Asii (- 400 m) je ………….…..</a:t>
            </a:r>
          </a:p>
          <a:p>
            <a:pPr marL="609600" indent="-609600">
              <a:buFontTx/>
              <a:buAutoNum type="arabicParenR"/>
            </a:pPr>
            <a:r>
              <a:rPr lang="cs-CZ" altLang="cs-CZ" sz="2000" dirty="0"/>
              <a:t>Významnou nížinou je .………………</a:t>
            </a:r>
          </a:p>
          <a:p>
            <a:pPr marL="609600" indent="-609600">
              <a:buFontTx/>
              <a:buAutoNum type="arabicParenR"/>
            </a:pPr>
            <a:r>
              <a:rPr lang="cs-CZ" altLang="cs-CZ" sz="2000" dirty="0"/>
              <a:t>Protékají ji dvě řeky …………. A ……………</a:t>
            </a:r>
          </a:p>
          <a:p>
            <a:pPr marL="609600" indent="-609600">
              <a:buFontTx/>
              <a:buAutoNum type="arabicParenR"/>
            </a:pPr>
            <a:r>
              <a:rPr lang="cs-CZ" altLang="cs-CZ" sz="2000" dirty="0"/>
              <a:t>Ostrov Malá Asie vyplňuje pohoří …….…. a zemi Irán pohoří ………….…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1147</Words>
  <Application>Microsoft Office PowerPoint</Application>
  <PresentationFormat>Širokoúhlá obrazovka</PresentationFormat>
  <Paragraphs>121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Avenir Next LT Pro</vt:lpstr>
      <vt:lpstr>Calibri</vt:lpstr>
      <vt:lpstr>Calibri Light</vt:lpstr>
      <vt:lpstr>Wingdings</vt:lpstr>
      <vt:lpstr>Motiv Office</vt:lpstr>
      <vt:lpstr>ASIE – Blízký Východ</vt:lpstr>
      <vt:lpstr>Regiony Asie Geografické rozdělení</vt:lpstr>
      <vt:lpstr>Blízký Východ  (západní, jihozápadní Asie)</vt:lpstr>
      <vt:lpstr>Blízký Východ  = kolébka civilizací</vt:lpstr>
      <vt:lpstr>Blízký Východ  = kolébka náboženství</vt:lpstr>
      <vt:lpstr>Islám /reformace judaismu/ náboženství Blízkého Východu</vt:lpstr>
      <vt:lpstr>Náboženské stavby - rozlišujeme</vt:lpstr>
      <vt:lpstr>Přírodní podmínky Blízkého východu</vt:lpstr>
      <vt:lpstr>Přírodní podmínky Blízkého východu – vyplň!!</vt:lpstr>
      <vt:lpstr>STÁTY PERSKÉHO ZÁLIVU</vt:lpstr>
      <vt:lpstr>Základní  informace</vt:lpstr>
      <vt:lpstr>Nerostné /NEOBNOVITELNÉ/ suroviny</vt:lpstr>
      <vt:lpstr>Ropa</vt:lpstr>
      <vt:lpstr>Něco o ropě… otázky??</vt:lpstr>
      <vt:lpstr>Prezentace aplikace PowerPoint</vt:lpstr>
      <vt:lpstr>Samostatná práce</vt:lpstr>
      <vt:lpstr>Izrael – Republika – Židovský stát</vt:lpstr>
      <vt:lpstr>Islámský stát část Iráku a Sýrie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ASIE – Blízký Východ</dc:title>
  <dc:creator>petr coufal</dc:creator>
  <cp:lastModifiedBy>petr coufal</cp:lastModifiedBy>
  <cp:revision>11</cp:revision>
  <dcterms:created xsi:type="dcterms:W3CDTF">2020-06-08T20:58:15Z</dcterms:created>
  <dcterms:modified xsi:type="dcterms:W3CDTF">2020-08-13T15:44:31Z</dcterms:modified>
</cp:coreProperties>
</file>