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3" r:id="rId4"/>
    <p:sldId id="274" r:id="rId5"/>
    <p:sldId id="276" r:id="rId6"/>
    <p:sldId id="275" r:id="rId7"/>
    <p:sldId id="272" r:id="rId8"/>
    <p:sldId id="280" r:id="rId9"/>
    <p:sldId id="277" r:id="rId10"/>
    <p:sldId id="278" r:id="rId11"/>
    <p:sldId id="293" r:id="rId12"/>
    <p:sldId id="279" r:id="rId13"/>
    <p:sldId id="281" r:id="rId14"/>
    <p:sldId id="282" r:id="rId15"/>
    <p:sldId id="285" r:id="rId16"/>
    <p:sldId id="289" r:id="rId17"/>
    <p:sldId id="283" r:id="rId18"/>
    <p:sldId id="284" r:id="rId19"/>
    <p:sldId id="290" r:id="rId20"/>
    <p:sldId id="291" r:id="rId21"/>
    <p:sldId id="292" r:id="rId22"/>
    <p:sldId id="259" r:id="rId23"/>
    <p:sldId id="260" r:id="rId24"/>
    <p:sldId id="262" r:id="rId25"/>
    <p:sldId id="258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E310E-DA81-481F-8A9B-8E858D53A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698721-8754-4FF3-9809-0888CBF30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A8E32B-B04A-4A15-9084-2D02CF57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49A360-8465-46D5-894C-2741656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C4CD10-A3EB-47DF-964E-354CB5F0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96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F982F-4818-45E3-8689-BF5271B6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4D1498D-00E3-401F-8D38-6F954D973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7DDBFA-2E64-486F-9A02-E1D8CB076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FDD8A9-007E-4854-A821-875C2DE3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8C37A7-051B-4D7E-917B-C6EC7F02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60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E1BC6A9-C113-4FDE-A11F-C3E28BE0F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2677B7-EB58-4B03-BCEA-7285DE68A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2C1699-5F7D-4BD9-84B4-226CAFF0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1FC5A3-4215-42DA-A319-2F56968C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3FEC42-5B57-4EC5-A3E8-C579EC6C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65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3E465-492E-4613-AF1D-80ED9D4A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2F2FDC-58F9-4368-9F43-124C4875F67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8869E07-08D4-4441-9AD4-EE213806BF0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EBED47E-57C0-4706-BE42-F12F11E36EF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62BC08E-4F0A-4754-8A18-88ECE6B0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7CC64BBF-8822-4EEF-8F87-3BDCD115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BD36ED9B-0368-468C-BB1B-AB30F0FF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4501745-9EF9-46D5-B0A9-454BCA767C9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19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1B8A0-1098-4955-9817-8D9302A6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499D3-04B5-41E9-85DD-484945D10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84AA3C-FEBE-41EF-A86F-BA5B2ED3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327D86-2412-4D95-AD7D-46C754E8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5CDC6D-E25B-4B24-A152-8939A322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56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EFBDA-550B-4A1E-8C7D-DB4C9547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963206-26CE-4C12-9DFC-8E1A7241F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240D26-D797-40BC-BDC6-5F981B2DA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48AAD2-E16C-478D-9250-C6B1A4AA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4DFEB3-55CF-4786-BEDC-D5E1F5F4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63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AC1DE9-552D-4EC2-BD84-DCCE44EF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23EC15-55F9-4C1E-B92E-BE90C27BE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FB0A6A-C54E-4B72-9CE0-A7F8A9CC6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BD61F1-CC8E-4B11-BCB1-3B35FBBE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D91F52-7499-475D-8B4E-C2159E929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EA3F47-0F10-4151-86A6-918AE9F5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08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54CAD-0DC8-45DB-A5D1-E1950FB8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32C4F2-C02C-4CEA-AD6D-A7D737772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CA8982-CF9A-43FD-A7BA-427B59324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A53EEA-97E1-4EE4-93FD-A889371C6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750D87-D918-41FD-840A-D2BFBB0A7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1186298-914D-4A5A-8984-ACA0B1CB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6543639-C6A2-4D89-9339-A5CF633D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CE50E7C-9C28-4D85-8F71-CF36B98C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42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2ECFCA-AF51-4D46-AAEE-C9F66810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F922E02-4DA7-449C-8F42-05920EF17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D1AD7EE-A666-4F16-8B17-280F6DF0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76132C-AD2A-40CC-93AD-0CDDA09A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4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B74C2AD-8D1D-4A28-9954-0F07C02A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BF6337-2751-4909-881D-9792AF56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E4F085-44BF-45FE-A9AC-DAB81837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1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6982B-1EDB-4B3B-B111-BFA338BC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7CC49A-4B44-4FF1-B0B7-7EB0BE7D4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125A1F-06F8-453C-BB56-D0CD9CA70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8ED980-1B55-4555-923F-F720B79F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B8A973-996F-4F12-A2F4-2B651EE4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33DFF6-194E-4D91-9E8C-78D0059C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6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97308-BFA6-428A-853F-94F94D94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601971-C2ED-49DF-8D20-077119A86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E56FDF-90F1-4175-AFFB-4CC0C682A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A37BD4-60A7-49E8-9050-55779F84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499868-3903-48BF-BA2D-D3F89AFF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C1CB75-0F62-45C9-8963-CCA6BA0D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33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5EEF74-4CDF-43FE-A88E-22AE3920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35327B-BF8F-42F5-86A3-3581980B9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60AE52-5CE3-4ACB-97E3-9C0C4D80D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95B26-517F-4F6A-AF57-A435E29D6BD4}" type="datetimeFigureOut">
              <a:rPr lang="cs-CZ" smtClean="0"/>
              <a:t>20.08.2020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44F00E-3467-4DA0-919E-E64AF4B22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B6C2D5-36F7-4460-8CC0-B1122887A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59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ph8GYNbY0XM&amp;t=82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youtube.com/watch?v=Khv1DE5Ntd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_gDG1geI8Ro" TargetMode="External"/><Relationship Id="rId5" Type="http://schemas.openxmlformats.org/officeDocument/2006/relationships/hyperlink" Target="https://www.youtube.com/watch?v=m1RDTDf-Tkk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Čína, den 3. - Velká čínská zeď | Spolu cestou">
            <a:extLst>
              <a:ext uri="{FF2B5EF4-FFF2-40B4-BE49-F238E27FC236}">
                <a16:creationId xmlns:a16="http://schemas.microsoft.com/office/drawing/2014/main" id="{4061A7AD-41E7-401F-AC5D-24DDC8848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DB983F-AA2A-4570-B38B-5EBA6A1A9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/>
          </a:bodyPr>
          <a:lstStyle/>
          <a:p>
            <a:pPr algn="r"/>
            <a:r>
              <a:rPr lang="cs-CZ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ASIE - regiony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B199E1-5058-4BA0-A829-F92C05827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200" y="5154168"/>
            <a:ext cx="2892986" cy="1261872"/>
          </a:xfrm>
        </p:spPr>
        <p:txBody>
          <a:bodyPr anchor="ctr">
            <a:normAutofit/>
          </a:bodyPr>
          <a:lstStyle/>
          <a:p>
            <a:pPr algn="l"/>
            <a:r>
              <a:rPr lang="cs-CZ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Charakteristika </a:t>
            </a:r>
            <a:br>
              <a:rPr lang="cs-CZ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Povrch</a:t>
            </a:r>
            <a:br>
              <a:rPr lang="cs-CZ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Obyvatelstvo</a:t>
            </a:r>
            <a:br>
              <a:rPr lang="cs-CZ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Náboženství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789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0B7A5-EE12-4BBA-A9E2-084F4FBC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392453"/>
            <a:ext cx="3651467" cy="1209924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Řeky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jezera Asie</a:t>
            </a:r>
          </a:p>
        </p:txBody>
      </p:sp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0C13B48E-4DD2-4D1A-A6E1-59BB62C95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677687"/>
            <a:ext cx="3957903" cy="486245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Velká část povrchu </a:t>
            </a:r>
            <a:r>
              <a:rPr lang="cs-CZ" sz="2000" b="1" dirty="0"/>
              <a:t>bezodtoké oblasti</a:t>
            </a:r>
            <a:r>
              <a:rPr lang="en-US" sz="2000" dirty="0"/>
              <a:t> .. Syrdarja, Amurdarja</a:t>
            </a:r>
            <a:r>
              <a:rPr lang="cs-CZ" sz="20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Sibiřské veletoky </a:t>
            </a:r>
            <a:r>
              <a:rPr lang="cs-CZ" sz="2000" dirty="0"/>
              <a:t>Ob, Jenisej </a:t>
            </a:r>
            <a:br>
              <a:rPr lang="cs-CZ" sz="2000" dirty="0"/>
            </a:br>
            <a:r>
              <a:rPr lang="cs-CZ" sz="2000" dirty="0"/>
              <a:t>a Lena;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Eufrat a Tigris, Indus a Ganga;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Nejhlubší jezero na světě, </a:t>
            </a:r>
            <a:r>
              <a:rPr lang="cs-CZ" sz="2000" b="1" dirty="0"/>
              <a:t>Bajkal</a:t>
            </a:r>
            <a:r>
              <a:rPr lang="cs-CZ" sz="2000" dirty="0"/>
              <a:t>, obrovské množství živočichů</a:t>
            </a:r>
            <a:r>
              <a:rPr lang="ru-RU" sz="2000" dirty="0"/>
              <a:t>, </a:t>
            </a:r>
            <a:r>
              <a:rPr lang="cs-CZ" sz="2000" dirty="0"/>
              <a:t>většina endemity;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Aralské a Kaspické moře </a:t>
            </a:r>
            <a:br>
              <a:rPr lang="cs-CZ" sz="2000" b="1" dirty="0"/>
            </a:br>
            <a:r>
              <a:rPr lang="cs-CZ" sz="2000" dirty="0"/>
              <a:t>(ve skutečnosti jezera);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Aralské jezero </a:t>
            </a:r>
            <a:r>
              <a:rPr lang="cs-CZ" sz="2000" dirty="0"/>
              <a:t>vysychá, jedná </a:t>
            </a:r>
            <a:br>
              <a:rPr lang="en-US" sz="2000" dirty="0"/>
            </a:br>
            <a:r>
              <a:rPr lang="cs-CZ" sz="2000" dirty="0"/>
              <a:t>se o největší ekologickou katastrofu .. </a:t>
            </a:r>
            <a:r>
              <a:rPr lang="cs-CZ" sz="2000" dirty="0">
                <a:hlinkClick r:id="rId2"/>
              </a:rPr>
              <a:t>viz video </a:t>
            </a:r>
            <a:r>
              <a:rPr lang="cs-CZ" sz="20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Nejslanější jezero se nachází mezi Izraelem a Jordánskem</a:t>
            </a:r>
            <a:br>
              <a:rPr lang="cs-CZ" sz="2000" dirty="0"/>
            </a:br>
            <a:r>
              <a:rPr lang="cs-CZ" sz="2000" b="1" dirty="0"/>
              <a:t>tzv. Mrtvé moře.</a:t>
            </a:r>
            <a:endParaRPr lang="en-US" sz="20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5276E91-7853-4A70-A93A-C82A3ADA5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159" b="1"/>
          <a:stretch/>
        </p:blipFill>
        <p:spPr bwMode="auto">
          <a:xfrm>
            <a:off x="5287987" y="10"/>
            <a:ext cx="69040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E93CDD9-F5D1-4E53-9CC6-5E5341DB8D66}"/>
              </a:ext>
            </a:extLst>
          </p:cNvPr>
          <p:cNvSpPr/>
          <p:nvPr/>
        </p:nvSpPr>
        <p:spPr>
          <a:xfrm>
            <a:off x="5660385" y="3052746"/>
            <a:ext cx="1220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i="1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Eufrat, Tigris</a:t>
            </a:r>
          </a:p>
        </p:txBody>
      </p:sp>
    </p:spTree>
    <p:extLst>
      <p:ext uri="{BB962C8B-B14F-4D97-AF65-F5344CB8AC3E}">
        <p14:creationId xmlns:p14="http://schemas.microsoft.com/office/powerpoint/2010/main" val="1045342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91C247-6BDF-4610-B898-61F5949C9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Mrtvé moře /Izrael – Jordánsko/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/>
              <a:t>nejslanější a nejníže položené jezero světa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Zástupný obsah 2">
            <a:extLst>
              <a:ext uri="{FF2B5EF4-FFF2-40B4-BE49-F238E27FC236}">
                <a16:creationId xmlns:a16="http://schemas.microsoft.com/office/drawing/2014/main" id="{1385354D-FD4D-471D-8DB7-40599DF9B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6969" y="410865"/>
            <a:ext cx="3243262" cy="2101850"/>
          </a:xfrm>
        </p:spPr>
        <p:txBody>
          <a:bodyPr anchor="ctr">
            <a:normAutofit/>
          </a:bodyPr>
          <a:lstStyle/>
          <a:p>
            <a:r>
              <a:rPr lang="cs-CZ" sz="1700" dirty="0"/>
              <a:t>Jedinečná přírodní památka;</a:t>
            </a:r>
          </a:p>
          <a:p>
            <a:r>
              <a:rPr lang="cs-CZ" sz="1700" dirty="0"/>
              <a:t>Pro nemoci kůže a pohybového aparátu;</a:t>
            </a:r>
          </a:p>
          <a:p>
            <a:r>
              <a:rPr lang="cs-CZ" sz="1700" dirty="0"/>
              <a:t>Vysychá (6 cm každý měsíc);</a:t>
            </a:r>
          </a:p>
          <a:p>
            <a:r>
              <a:rPr lang="cs-CZ" sz="1700" dirty="0"/>
              <a:t>Nejhlubší slané jezero;</a:t>
            </a:r>
          </a:p>
          <a:p>
            <a:r>
              <a:rPr lang="cs-CZ" sz="1700" dirty="0"/>
              <a:t>Vysoká salinita (33.7 </a:t>
            </a:r>
            <a:r>
              <a:rPr lang="en-US" sz="1700" dirty="0"/>
              <a:t>%</a:t>
            </a:r>
            <a:r>
              <a:rPr lang="cs-CZ" sz="1700" dirty="0"/>
              <a:t>)</a:t>
            </a:r>
          </a:p>
        </p:txBody>
      </p:sp>
      <p:pic>
        <p:nvPicPr>
          <p:cNvPr id="1026" name="Picture 2" descr="Mrtvé moře umírá. Jezeru hrozí úplné vyschnutí | E15.cz">
            <a:extLst>
              <a:ext uri="{FF2B5EF4-FFF2-40B4-BE49-F238E27FC236}">
                <a16:creationId xmlns:a16="http://schemas.microsoft.com/office/drawing/2014/main" id="{D9EAEAB3-D183-4E5C-9C7E-354A228AD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9" b="678"/>
          <a:stretch/>
        </p:blipFill>
        <p:spPr bwMode="auto">
          <a:xfrm>
            <a:off x="20" y="2959630"/>
            <a:ext cx="6400781" cy="38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rtvé moře">
            <a:extLst>
              <a:ext uri="{FF2B5EF4-FFF2-40B4-BE49-F238E27FC236}">
                <a16:creationId xmlns:a16="http://schemas.microsoft.com/office/drawing/2014/main" id="{15882131-00F8-4CC9-8429-001AAA7FE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2816" r="6791" b="3987"/>
          <a:stretch/>
        </p:blipFill>
        <p:spPr bwMode="auto">
          <a:xfrm>
            <a:off x="6529963" y="1"/>
            <a:ext cx="5662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9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0B7A5-EE12-4BBA-A9E2-084F4FBC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35" y="376368"/>
            <a:ext cx="3651467" cy="1208591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Poloostrovy Asie</a:t>
            </a:r>
          </a:p>
        </p:txBody>
      </p:sp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0C13B48E-4DD2-4D1A-A6E1-59BB62C95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35" y="1584959"/>
            <a:ext cx="4280122" cy="48071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900" b="1" dirty="0"/>
              <a:t>Malá Asie </a:t>
            </a:r>
            <a:r>
              <a:rPr lang="cs-CZ" sz="1900" dirty="0"/>
              <a:t>(dnešní Turecko) také Anatolie, bývalá říše Chetitů (první dokázali zpracovávat železo);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/>
              <a:t>Arabský poloostrov</a:t>
            </a:r>
            <a:r>
              <a:rPr lang="cs-CZ" sz="1900" dirty="0"/>
              <a:t>, Blízký Východ (bohaté zásoby ropy);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/>
              <a:t>Přední Indie</a:t>
            </a:r>
            <a:r>
              <a:rPr lang="cs-CZ" sz="1900" dirty="0"/>
              <a:t>, poloostrov v jižní Asii, tvoří podstatnou část Indie. Typické monzunové počasí;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/>
              <a:t>Jamal</a:t>
            </a:r>
            <a:r>
              <a:rPr lang="cs-CZ" sz="1900" dirty="0"/>
              <a:t>, Rusko, Sibiř, obyvatelé </a:t>
            </a:r>
            <a:br>
              <a:rPr lang="cs-CZ" sz="1900" dirty="0"/>
            </a:br>
            <a:r>
              <a:rPr lang="cs-CZ" sz="1900" dirty="0"/>
              <a:t>Něnci, největší zásoby zemního </a:t>
            </a:r>
            <a:br>
              <a:rPr lang="cs-CZ" sz="1900" dirty="0"/>
            </a:br>
            <a:r>
              <a:rPr lang="cs-CZ" sz="1900" dirty="0"/>
              <a:t>plynu v Rusku (i do ČR).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/>
              <a:t>Kamčatka</a:t>
            </a:r>
            <a:r>
              <a:rPr lang="cs-CZ" sz="1900" dirty="0"/>
              <a:t>, s řadou vulkánů, </a:t>
            </a:r>
            <a:br>
              <a:rPr lang="cs-CZ" sz="1900" dirty="0"/>
            </a:br>
            <a:r>
              <a:rPr lang="cs-CZ" sz="1900" dirty="0"/>
              <a:t>stále činných (29). Krásná </a:t>
            </a:r>
            <a:br>
              <a:rPr lang="cs-CZ" sz="1900" dirty="0"/>
            </a:br>
            <a:r>
              <a:rPr lang="cs-CZ" sz="1900" dirty="0"/>
              <a:t>a nedotčená příroda </a:t>
            </a:r>
            <a:br>
              <a:rPr lang="cs-CZ" sz="1900" dirty="0"/>
            </a:br>
            <a:r>
              <a:rPr lang="cs-CZ" sz="1900" dirty="0">
                <a:hlinkClick r:id="rId2"/>
              </a:rPr>
              <a:t>(viz video).</a:t>
            </a:r>
            <a:endParaRPr lang="cs-CZ" sz="1900" dirty="0"/>
          </a:p>
          <a:p>
            <a:endParaRPr lang="en-US" sz="18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FCF970E-3A67-4696-96B5-6FA0DF4DB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159" b="1"/>
          <a:stretch/>
        </p:blipFill>
        <p:spPr bwMode="auto">
          <a:xfrm>
            <a:off x="5287987" y="10"/>
            <a:ext cx="69040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228358C0-09BC-4717-B17C-B952FE51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45" y="4391831"/>
            <a:ext cx="3056709" cy="246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327477F-8149-4FDD-B23C-DC3A7F6BB8C8}"/>
              </a:ext>
            </a:extLst>
          </p:cNvPr>
          <p:cNvSpPr/>
          <p:nvPr/>
        </p:nvSpPr>
        <p:spPr>
          <a:xfrm>
            <a:off x="5438608" y="2834507"/>
            <a:ext cx="753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i="1" dirty="0">
                <a:latin typeface="Franklin Gothic Demi Cond" panose="020B0706030402020204" pitchFamily="34" charset="0"/>
              </a:rPr>
              <a:t>Sinajský</a:t>
            </a:r>
            <a:endParaRPr lang="cs-CZ" sz="1400" i="1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8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2" name="Picture 8" descr="7 picturesque reasons to visit the Ural region - Russia Beyond">
            <a:extLst>
              <a:ext uri="{FF2B5EF4-FFF2-40B4-BE49-F238E27FC236}">
                <a16:creationId xmlns:a16="http://schemas.microsoft.com/office/drawing/2014/main" id="{765DA8C1-C386-498A-9E29-646DEBF4D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r="8213" b="-3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ount Everest: Byl dobyt už v roce 1924? – epochanacestach.cz">
            <a:extLst>
              <a:ext uri="{FF2B5EF4-FFF2-40B4-BE49-F238E27FC236}">
                <a16:creationId xmlns:a16="http://schemas.microsoft.com/office/drawing/2014/main" id="{6D9D6482-CA4F-4288-A0E7-EABA6CF57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r="11679" b="-1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Z Katovic do gruzínského Kutaisi během jara. Letenky od 1 010 Kč">
            <a:extLst>
              <a:ext uri="{FF2B5EF4-FFF2-40B4-BE49-F238E27FC236}">
                <a16:creationId xmlns:a16="http://schemas.microsoft.com/office/drawing/2014/main" id="{A62289E7-446F-46DE-860B-15AB4DA30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A26262-FDDE-4BCD-A59D-7DB552E9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97" y="683503"/>
            <a:ext cx="2956995" cy="1325563"/>
          </a:xfrm>
        </p:spPr>
        <p:txBody>
          <a:bodyPr>
            <a:normAutofit/>
          </a:bodyPr>
          <a:lstStyle/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Nejvýznamnější pohoří Asie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5FB92B-7008-48DA-9548-FFCE4B026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797" y="2254269"/>
            <a:ext cx="3239046" cy="43338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altLang="cs-CZ" sz="2100" b="1" dirty="0"/>
              <a:t>Hory zaujímají hlavně střed světadílu </a:t>
            </a:r>
            <a:r>
              <a:rPr lang="cs-CZ" altLang="cs-CZ" sz="2100" dirty="0"/>
              <a:t>– Himálaj, Pamír, Ťan-Šan, Altaj;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100" b="1" dirty="0"/>
              <a:t>Všech 14 osmitisícovek leží v Asii </a:t>
            </a:r>
            <a:r>
              <a:rPr lang="cs-CZ" altLang="cs-CZ" sz="2100" dirty="0"/>
              <a:t>(z toho 11 v pohoří Himálaj – nejvyšší hora světa ME).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100" b="1" dirty="0"/>
              <a:t>Najdi na mapě další významná pohoří Asie:</a:t>
            </a:r>
            <a:r>
              <a:rPr lang="cs-CZ" altLang="cs-CZ" sz="2100" dirty="0"/>
              <a:t> Kavkaz, Ural</a:t>
            </a:r>
            <a:r>
              <a:rPr lang="ru-RU" altLang="cs-CZ" sz="2100" dirty="0"/>
              <a:t>, </a:t>
            </a:r>
            <a:r>
              <a:rPr lang="cs-CZ" altLang="cs-CZ" sz="2100" dirty="0"/>
              <a:t>Íránská vysočina, Středosibiřská </a:t>
            </a:r>
            <a:br>
              <a:rPr lang="ru-RU" altLang="cs-CZ" sz="2100" dirty="0"/>
            </a:br>
            <a:r>
              <a:rPr lang="cs-CZ" altLang="cs-CZ" sz="2100" dirty="0"/>
              <a:t>vysočina</a:t>
            </a:r>
            <a:r>
              <a:rPr lang="ru-RU" altLang="cs-CZ" sz="2100" dirty="0"/>
              <a:t>.</a:t>
            </a:r>
            <a:endParaRPr lang="cs-CZ" altLang="cs-CZ" sz="2100" dirty="0"/>
          </a:p>
          <a:p>
            <a:endParaRPr lang="cs-CZ" sz="1700" dirty="0"/>
          </a:p>
        </p:txBody>
      </p:sp>
      <p:pic>
        <p:nvPicPr>
          <p:cNvPr id="11268" name="Picture 4" descr="Altaj – Altaj">
            <a:extLst>
              <a:ext uri="{FF2B5EF4-FFF2-40B4-BE49-F238E27FC236}">
                <a16:creationId xmlns:a16="http://schemas.microsoft.com/office/drawing/2014/main" id="{42E7B4C1-0119-49A8-BAAA-01D9A1F23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1" b="1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5AC30B9-7655-47DB-9DBE-9B72738C5B71}"/>
              </a:ext>
            </a:extLst>
          </p:cNvPr>
          <p:cNvSpPr/>
          <p:nvPr/>
        </p:nvSpPr>
        <p:spPr>
          <a:xfrm>
            <a:off x="5153884" y="161499"/>
            <a:ext cx="2103909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altLang="cs-CZ" dirty="0"/>
              <a:t>Uralské hory (Rusko)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F7FC074-ED8C-447D-A429-68785988FABF}"/>
              </a:ext>
            </a:extLst>
          </p:cNvPr>
          <p:cNvSpPr/>
          <p:nvPr/>
        </p:nvSpPr>
        <p:spPr>
          <a:xfrm>
            <a:off x="10716350" y="161499"/>
            <a:ext cx="135870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altLang="cs-CZ" dirty="0"/>
              <a:t>Altaj (Rusko)</a:t>
            </a: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EF867AB-B0C1-488F-8624-2B28F48AC13A}"/>
              </a:ext>
            </a:extLst>
          </p:cNvPr>
          <p:cNvSpPr/>
          <p:nvPr/>
        </p:nvSpPr>
        <p:spPr>
          <a:xfrm>
            <a:off x="6327393" y="3639256"/>
            <a:ext cx="1615699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altLang="cs-CZ" dirty="0"/>
              <a:t>Kavkaz (Gruzie)</a:t>
            </a:r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C1EBA6E-0B29-4549-B3DF-5AD045238F43}"/>
              </a:ext>
            </a:extLst>
          </p:cNvPr>
          <p:cNvSpPr/>
          <p:nvPr/>
        </p:nvSpPr>
        <p:spPr>
          <a:xfrm>
            <a:off x="9801676" y="6327169"/>
            <a:ext cx="2273379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altLang="cs-CZ" dirty="0"/>
              <a:t>Himaláje (Nepál, Čína)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462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B4CC1007-F9B5-4574-9F25-13C7157634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4" t="12677" r="6665" b="28907"/>
          <a:stretch/>
        </p:blipFill>
        <p:spPr bwMode="auto">
          <a:xfrm>
            <a:off x="0" y="0"/>
            <a:ext cx="641723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571C3A-6E26-4A01-987B-E82386E90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35"/>
            <a:ext cx="5778573" cy="40049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700" b="1" dirty="0"/>
              <a:t>Poušť</a:t>
            </a:r>
            <a:r>
              <a:rPr lang="cs-CZ" sz="2700" dirty="0"/>
              <a:t> je neúrodná oblast, která trpí nedostatkem</a:t>
            </a:r>
            <a:r>
              <a:rPr lang="ru-RU" sz="2700" dirty="0"/>
              <a:t> </a:t>
            </a:r>
            <a:r>
              <a:rPr lang="cs-CZ" sz="2700" dirty="0"/>
              <a:t>vody (max. 250 mm ročně). Pouště se vyskytují především v oblastech kolem obratníků;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700" b="1" dirty="0"/>
              <a:t>Arabská poušť</a:t>
            </a:r>
            <a:r>
              <a:rPr lang="ru-RU" sz="2700" b="1" dirty="0"/>
              <a:t> </a:t>
            </a:r>
            <a:r>
              <a:rPr lang="ru-RU" sz="2700" dirty="0"/>
              <a:t>(</a:t>
            </a:r>
            <a:r>
              <a:rPr lang="cs-CZ" sz="2700" dirty="0"/>
              <a:t>Arabský poloostrov), </a:t>
            </a:r>
            <a:br>
              <a:rPr lang="cs-CZ" sz="2700" dirty="0"/>
            </a:br>
            <a:r>
              <a:rPr lang="cs-CZ" sz="2700" b="1" dirty="0"/>
              <a:t>Gobi</a:t>
            </a:r>
            <a:r>
              <a:rPr lang="cs-CZ" sz="2700" dirty="0"/>
              <a:t> (Mongolsko, Čína), </a:t>
            </a:r>
            <a:br>
              <a:rPr lang="cs-CZ" sz="2700" dirty="0"/>
            </a:br>
            <a:r>
              <a:rPr lang="cs-CZ" sz="2700" b="1" dirty="0"/>
              <a:t>Karakum</a:t>
            </a:r>
            <a:r>
              <a:rPr lang="ru-RU" sz="2700" dirty="0"/>
              <a:t> (</a:t>
            </a:r>
            <a:r>
              <a:rPr lang="cs-CZ" sz="2700" dirty="0"/>
              <a:t>Turkmenistán), </a:t>
            </a:r>
            <a:br>
              <a:rPr lang="cs-CZ" sz="2700" dirty="0"/>
            </a:br>
            <a:r>
              <a:rPr lang="cs-CZ" sz="2700" b="1" dirty="0"/>
              <a:t>Kyzylkum</a:t>
            </a:r>
            <a:r>
              <a:rPr lang="cs-CZ" sz="2700" dirty="0"/>
              <a:t> (Uzbekistán), </a:t>
            </a:r>
            <a:br>
              <a:rPr lang="cs-CZ" sz="2700" b="1" dirty="0"/>
            </a:br>
            <a:r>
              <a:rPr lang="cs-CZ" sz="2700" b="1" dirty="0"/>
              <a:t>Taklamakan</a:t>
            </a:r>
            <a:r>
              <a:rPr lang="cs-CZ" sz="2700" dirty="0"/>
              <a:t> (Čína).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4079F8-4569-4BE2-B873-7FF98C04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22958"/>
            <a:ext cx="4832802" cy="1243584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Pouště Asie</a:t>
            </a:r>
          </a:p>
        </p:txBody>
      </p:sp>
      <p:pic>
        <p:nvPicPr>
          <p:cNvPr id="12292" name="Picture 4" descr="Saudi Arabia | Deserts of the world, Largest desert, Types of desert">
            <a:extLst>
              <a:ext uri="{FF2B5EF4-FFF2-40B4-BE49-F238E27FC236}">
                <a16:creationId xmlns:a16="http://schemas.microsoft.com/office/drawing/2014/main" id="{0F39EFA7-5EFF-4089-AF5B-3A84DCB81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8" r="-2" b="19988"/>
          <a:stretch/>
        </p:blipFill>
        <p:spPr bwMode="auto">
          <a:xfrm>
            <a:off x="4883023" y="9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A3072A4C-28B5-4E4B-B046-19BD6E0D0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4" r="-2" b="19399"/>
          <a:stretch/>
        </p:blipFill>
        <p:spPr bwMode="auto">
          <a:xfrm>
            <a:off x="4883024" y="3493009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478A8DC-2F22-4088-94DA-7A982F8FA91B}"/>
              </a:ext>
            </a:extLst>
          </p:cNvPr>
          <p:cNvSpPr/>
          <p:nvPr/>
        </p:nvSpPr>
        <p:spPr>
          <a:xfrm>
            <a:off x="11380595" y="6286997"/>
            <a:ext cx="63511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b="1" dirty="0"/>
              <a:t>Gobi</a:t>
            </a:r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9DD6672-1B91-4D91-BFF1-BC5638644F8E}"/>
              </a:ext>
            </a:extLst>
          </p:cNvPr>
          <p:cNvSpPr/>
          <p:nvPr/>
        </p:nvSpPr>
        <p:spPr>
          <a:xfrm>
            <a:off x="10417575" y="2810994"/>
            <a:ext cx="159813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b="1" dirty="0"/>
              <a:t>Arabská poušť</a:t>
            </a:r>
            <a:r>
              <a:rPr lang="ru-RU" b="1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3166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ýsledek obrázku pro monzuny">
            <a:extLst>
              <a:ext uri="{FF2B5EF4-FFF2-40B4-BE49-F238E27FC236}">
                <a16:creationId xmlns:a16="http://schemas.microsoft.com/office/drawing/2014/main" id="{8DED135F-F368-44AF-9FD4-1DB1EB978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" r="-2" b="13232"/>
          <a:stretch/>
        </p:blipFill>
        <p:spPr bwMode="auto">
          <a:xfrm>
            <a:off x="4883025" y="10"/>
            <a:ext cx="7308975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monzuny">
            <a:extLst>
              <a:ext uri="{FF2B5EF4-FFF2-40B4-BE49-F238E27FC236}">
                <a16:creationId xmlns:a16="http://schemas.microsoft.com/office/drawing/2014/main" id="{4EDADF01-D769-4559-8A3A-E93B104FC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" r="-2" b="23299"/>
          <a:stretch/>
        </p:blipFill>
        <p:spPr bwMode="auto">
          <a:xfrm>
            <a:off x="4883025" y="3493008"/>
            <a:ext cx="7308975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96F8921-76A6-4CE8-B207-34CF90940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82" y="886968"/>
            <a:ext cx="4832802" cy="1243584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Monzuny – sezónní větry/deště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71F773-F9A8-4CFD-9931-12C56B5AF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82" y="2396303"/>
            <a:ext cx="5219499" cy="42671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cs-CZ" b="1" dirty="0">
                <a:solidFill>
                  <a:srgbClr val="FF0000"/>
                </a:solidFill>
              </a:rPr>
              <a:t>značení pro sezónní vítr měnící v létě a v zimě svůj směr</a:t>
            </a:r>
            <a:r>
              <a:rPr lang="cs-CZ" dirty="0"/>
              <a:t>; 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 jednotlivých pololetích má jeho proudění úplně opačný směr;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Monzuny se nejvíce vyskytují v </a:t>
            </a:r>
            <a:r>
              <a:rPr lang="cs-CZ" b="1" dirty="0"/>
              <a:t>jihovýchodní a východní Asii. Výrazně se projevují například v Indii (důležité pro úrodu).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234ADF-D0AE-4143-BD91-9418A0CCC9A5}"/>
              </a:ext>
            </a:extLst>
          </p:cNvPr>
          <p:cNvSpPr/>
          <p:nvPr/>
        </p:nvSpPr>
        <p:spPr>
          <a:xfrm>
            <a:off x="10196705" y="94734"/>
            <a:ext cx="1923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Sklizeň rýže v Indii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3654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00F56F-A6C9-4C7D-BB2F-AAA40DB4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69" y="710033"/>
            <a:ext cx="4485861" cy="1088136"/>
          </a:xfrm>
        </p:spPr>
        <p:txBody>
          <a:bodyPr anchor="b">
            <a:normAutofit/>
          </a:bodyPr>
          <a:lstStyle/>
          <a:p>
            <a:r>
              <a:rPr lang="cs-CZ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Tropická cyklóna, tajfun nebo hurikán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92849-6F24-45FE-B4C3-7E99B0EA9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8" y="1950720"/>
            <a:ext cx="4622075" cy="4579907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Rozsáhlý (100 – 2000 km) rotující bouřkový systém s velmi </a:t>
            </a:r>
            <a:br>
              <a:rPr lang="cs-CZ" sz="2400" dirty="0"/>
            </a:br>
            <a:r>
              <a:rPr lang="cs-CZ" sz="2400" dirty="0"/>
              <a:t>nízkým tlakem.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Tropické cyklóny vznikají v tropických oblastech nad oceány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V různých oblastech světa se tropická cyklóna označuje </a:t>
            </a:r>
            <a:br>
              <a:rPr lang="cs-CZ" sz="2400" dirty="0"/>
            </a:br>
            <a:r>
              <a:rPr lang="cs-CZ" sz="2400" dirty="0"/>
              <a:t>místními názvy: </a:t>
            </a:r>
            <a:br>
              <a:rPr lang="cs-CZ" sz="2400" dirty="0"/>
            </a:br>
            <a:r>
              <a:rPr lang="cs-CZ" sz="2000" b="1" dirty="0">
                <a:solidFill>
                  <a:schemeClr val="accent1"/>
                </a:solidFill>
              </a:rPr>
              <a:t>Hurikán</a:t>
            </a:r>
            <a:r>
              <a:rPr lang="cs-CZ" sz="2000" dirty="0"/>
              <a:t> v Atlantském oceánu /USA/; </a:t>
            </a:r>
            <a:r>
              <a:rPr lang="cs-CZ" sz="2000" b="1" dirty="0">
                <a:solidFill>
                  <a:schemeClr val="accent1"/>
                </a:solidFill>
              </a:rPr>
              <a:t>Cyklón</a:t>
            </a:r>
            <a:r>
              <a:rPr lang="cs-CZ" sz="2000" b="1" dirty="0"/>
              <a:t> v Indii a v Austrálii; </a:t>
            </a:r>
            <a:br>
              <a:rPr lang="cs-CZ" sz="2000" b="1" dirty="0"/>
            </a:br>
            <a:r>
              <a:rPr lang="cs-CZ" sz="2000" b="1" dirty="0">
                <a:solidFill>
                  <a:schemeClr val="accent1"/>
                </a:solidFill>
              </a:rPr>
              <a:t>Tajfun</a:t>
            </a:r>
            <a:r>
              <a:rPr lang="cs-CZ" sz="2000" b="1" dirty="0"/>
              <a:t> v jihovýchodní Asii, </a:t>
            </a:r>
            <a:br>
              <a:rPr lang="cs-CZ" sz="2000" dirty="0"/>
            </a:br>
            <a:r>
              <a:rPr lang="cs-CZ" sz="2000" b="1" dirty="0">
                <a:solidFill>
                  <a:schemeClr val="accent1"/>
                </a:solidFill>
              </a:rPr>
              <a:t>Willy-Willy</a:t>
            </a:r>
            <a:r>
              <a:rPr lang="cs-CZ" sz="2000" dirty="0"/>
              <a:t> Nový Zéland</a:t>
            </a:r>
            <a:endParaRPr lang="cs-CZ" sz="2000" b="1" dirty="0"/>
          </a:p>
          <a:p>
            <a:endParaRPr lang="cs-CZ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8C9127-E9E2-49D2-A625-D8699063E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8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73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661BD-8DD8-4F68-92BD-577045FF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883" y="320787"/>
            <a:ext cx="3504186" cy="1224984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Obyvatelstvo Asie</a:t>
            </a:r>
          </a:p>
        </p:txBody>
      </p:sp>
      <p:pic>
        <p:nvPicPr>
          <p:cNvPr id="8" name="Obrázek 7" descr="VÃ½sledek obrÃ¡zku pro japonsko obyvatel">
            <a:extLst>
              <a:ext uri="{FF2B5EF4-FFF2-40B4-BE49-F238E27FC236}">
                <a16:creationId xmlns:a16="http://schemas.microsoft.com/office/drawing/2014/main" id="{1D5DA60F-EBDB-4ACB-B236-162A464BA8A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0046"/>
          <a:stretch/>
        </p:blipFill>
        <p:spPr bwMode="auto">
          <a:xfrm>
            <a:off x="1" y="-1"/>
            <a:ext cx="3719750" cy="2225041"/>
          </a:xfrm>
          <a:prstGeom prst="rect">
            <a:avLst/>
          </a:prstGeom>
          <a:noFill/>
        </p:spPr>
      </p:pic>
      <p:pic>
        <p:nvPicPr>
          <p:cNvPr id="5" name="Obrázek 4" descr="VÃ½sledek obrÃ¡zku pro mongolsko obyvatelstvo">
            <a:extLst>
              <a:ext uri="{FF2B5EF4-FFF2-40B4-BE49-F238E27FC236}">
                <a16:creationId xmlns:a16="http://schemas.microsoft.com/office/drawing/2014/main" id="{13BFCFE5-4DDC-4D91-9D5D-F62B7641435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r="5" b="5"/>
          <a:stretch/>
        </p:blipFill>
        <p:spPr bwMode="auto">
          <a:xfrm>
            <a:off x="3811189" y="-16426"/>
            <a:ext cx="3719752" cy="2267032"/>
          </a:xfrm>
          <a:prstGeom prst="rect">
            <a:avLst/>
          </a:prstGeom>
          <a:noFill/>
        </p:spPr>
      </p:pic>
      <p:pic>
        <p:nvPicPr>
          <p:cNvPr id="7" name="Obrázek 6" descr="VÃ½sledek obrÃ¡zku pro indie obyvatelstvo">
            <a:extLst>
              <a:ext uri="{FF2B5EF4-FFF2-40B4-BE49-F238E27FC236}">
                <a16:creationId xmlns:a16="http://schemas.microsoft.com/office/drawing/2014/main" id="{856BC139-F4F9-42A2-BAD7-2BDCAAFE222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0034"/>
          <a:stretch/>
        </p:blipFill>
        <p:spPr bwMode="auto">
          <a:xfrm>
            <a:off x="20" y="2316480"/>
            <a:ext cx="3719729" cy="2208616"/>
          </a:xfrm>
          <a:prstGeom prst="rect">
            <a:avLst/>
          </a:prstGeom>
          <a:noFill/>
        </p:spPr>
      </p:pic>
      <p:pic>
        <p:nvPicPr>
          <p:cNvPr id="4" name="Obrázek 3" descr="VÃ½sledek obrÃ¡zku pro saudskÃ¡ arÃ¡bie obyvatelstvo">
            <a:extLst>
              <a:ext uri="{FF2B5EF4-FFF2-40B4-BE49-F238E27FC236}">
                <a16:creationId xmlns:a16="http://schemas.microsoft.com/office/drawing/2014/main" id="{C2F1CE43-DD58-44DE-B617-1AA4FA67346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1044"/>
          <a:stretch/>
        </p:blipFill>
        <p:spPr bwMode="auto">
          <a:xfrm>
            <a:off x="3811189" y="2316480"/>
            <a:ext cx="3719748" cy="2208617"/>
          </a:xfrm>
          <a:prstGeom prst="rect">
            <a:avLst/>
          </a:prstGeom>
          <a:noFill/>
        </p:spPr>
      </p:pic>
      <p:pic>
        <p:nvPicPr>
          <p:cNvPr id="6" name="Obrázek 5" descr="VÃ½sledek obrÃ¡zku pro ÄÃ­na obyvatelstvo">
            <a:extLst>
              <a:ext uri="{FF2B5EF4-FFF2-40B4-BE49-F238E27FC236}">
                <a16:creationId xmlns:a16="http://schemas.microsoft.com/office/drawing/2014/main" id="{4E0D56C8-37A7-4445-9AA6-5BFCE44C7C93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r="13186" b="-2"/>
          <a:stretch/>
        </p:blipFill>
        <p:spPr bwMode="auto">
          <a:xfrm>
            <a:off x="1" y="4616536"/>
            <a:ext cx="3719748" cy="2241464"/>
          </a:xfrm>
          <a:prstGeom prst="rect">
            <a:avLst/>
          </a:prstGeom>
          <a:noFill/>
        </p:spPr>
      </p:pic>
      <p:pic>
        <p:nvPicPr>
          <p:cNvPr id="9" name="Obrázek 8" descr="VÃ½sledek obrÃ¡zku pro filipÃ­ny obyvatelstvo">
            <a:extLst>
              <a:ext uri="{FF2B5EF4-FFF2-40B4-BE49-F238E27FC236}">
                <a16:creationId xmlns:a16="http://schemas.microsoft.com/office/drawing/2014/main" id="{5421CC0E-EAF5-4E2E-97C8-AB013ED5EB60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5019" b="3"/>
          <a:stretch/>
        </p:blipFill>
        <p:spPr bwMode="auto">
          <a:xfrm>
            <a:off x="3811189" y="4607394"/>
            <a:ext cx="3719752" cy="2250607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2F9972-7493-41AA-8D05-F152378B7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7883" y="1577681"/>
            <a:ext cx="3582568" cy="50596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Převažující rasa je </a:t>
            </a:r>
            <a:r>
              <a:rPr lang="cs-CZ" sz="2000" b="1" dirty="0"/>
              <a:t>mongoloidní (žlutá), </a:t>
            </a:r>
            <a:r>
              <a:rPr lang="cs-CZ" sz="2000" dirty="0"/>
              <a:t>Číňané, Japonci, Korejci, Mongolové;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Europoidní (bílá) </a:t>
            </a:r>
            <a:r>
              <a:rPr lang="cs-CZ" sz="2000" dirty="0"/>
              <a:t>rasa jsou Indové, Arabové, Rusové;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Smíšená rasa </a:t>
            </a:r>
            <a:r>
              <a:rPr lang="cs-CZ" sz="2000" dirty="0"/>
              <a:t>zejména Jihovýchodní Asie (Filipíny);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Vysoká zalidněnost především Čína (1,4 mld), Indie (1,1 mld), Japonsko;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Koncentrace obyvatel do velkých měst, demografická krize v podobě růstu počtu obyvatel hlavně v rozvojových zemích.</a:t>
            </a:r>
          </a:p>
        </p:txBody>
      </p:sp>
    </p:spTree>
    <p:extLst>
      <p:ext uri="{BB962C8B-B14F-4D97-AF65-F5344CB8AC3E}">
        <p14:creationId xmlns:p14="http://schemas.microsoft.com/office/powerpoint/2010/main" val="1805675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BFEF34-46E3-486F-A264-4D912E93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44" y="5150926"/>
            <a:ext cx="2450311" cy="806414"/>
          </a:xfrm>
        </p:spPr>
        <p:txBody>
          <a:bodyPr>
            <a:normAutofit fontScale="90000"/>
          </a:bodyPr>
          <a:lstStyle/>
          <a:p>
            <a:pPr algn="r"/>
            <a:r>
              <a:rPr lang="cs-CZ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Náboženství Asie</a:t>
            </a:r>
          </a:p>
        </p:txBody>
      </p:sp>
      <p:pic>
        <p:nvPicPr>
          <p:cNvPr id="13314" name="Picture 2" descr="Náboženství ve světě – Wikipedie">
            <a:extLst>
              <a:ext uri="{FF2B5EF4-FFF2-40B4-BE49-F238E27FC236}">
                <a16:creationId xmlns:a16="http://schemas.microsoft.com/office/drawing/2014/main" id="{E7F20FC3-6754-4A94-8ABD-58C09F625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7687" r="13539" b="-5"/>
          <a:stretch/>
        </p:blipFill>
        <p:spPr bwMode="auto">
          <a:xfrm>
            <a:off x="331773" y="394855"/>
            <a:ext cx="7131780" cy="403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7B9397-79B8-4072-9328-B496FA265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665" y="716278"/>
            <a:ext cx="3603591" cy="5634446"/>
          </a:xfrm>
        </p:spPr>
        <p:txBody>
          <a:bodyPr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FFFF"/>
                </a:solidFill>
              </a:rPr>
              <a:t>V Asii vznikla většina světových náboženství;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FFFFFF"/>
                </a:solidFill>
              </a:rPr>
              <a:t>Islám, Hinduismus, Judaismus, Buddhismus, Křesťanství, Konfucianismus, Šintoismus;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Nejrozšířenějším náboženstvím v Asii je islám </a:t>
            </a:r>
            <a:br>
              <a:rPr lang="cs-CZ" sz="20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cs-CZ" sz="20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 hinduismus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FFFF"/>
                </a:solidFill>
              </a:rPr>
              <a:t>Hinduismus </a:t>
            </a:r>
            <a:r>
              <a:rPr lang="cs-CZ" sz="2000" dirty="0">
                <a:solidFill>
                  <a:srgbClr val="FFFFFF"/>
                </a:solidFill>
              </a:rPr>
              <a:t>je hlavně v Indii;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FFFF"/>
                </a:solidFill>
              </a:rPr>
              <a:t>Islám</a:t>
            </a:r>
            <a:r>
              <a:rPr lang="cs-CZ" sz="2000" dirty="0">
                <a:solidFill>
                  <a:srgbClr val="FFFFFF"/>
                </a:solidFill>
              </a:rPr>
              <a:t> je převážně na Blízkém východě;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FFFF"/>
                </a:solidFill>
              </a:rPr>
              <a:t>Buddhismus</a:t>
            </a:r>
            <a:r>
              <a:rPr lang="cs-CZ" sz="2000" dirty="0">
                <a:solidFill>
                  <a:srgbClr val="FFFFFF"/>
                </a:solidFill>
              </a:rPr>
              <a:t> hraje významnou roli v jihovýchodní Asii;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FFFF"/>
                </a:solidFill>
              </a:rPr>
              <a:t>Judaismus</a:t>
            </a:r>
            <a:r>
              <a:rPr lang="cs-CZ" sz="2000" dirty="0">
                <a:solidFill>
                  <a:srgbClr val="FFFFFF"/>
                </a:solidFill>
              </a:rPr>
              <a:t> je koncentrován v Izraeli;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FFFF"/>
                </a:solidFill>
              </a:rPr>
              <a:t>Křesťanství</a:t>
            </a:r>
            <a:r>
              <a:rPr lang="cs-CZ" sz="2000" dirty="0">
                <a:solidFill>
                  <a:srgbClr val="FFFFFF"/>
                </a:solidFill>
              </a:rPr>
              <a:t> je rozšířeno převážně v Rusko, Gruzii a  Arménii</a:t>
            </a:r>
            <a:r>
              <a:rPr lang="cs-CZ" sz="1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3316" name="Picture 4" descr="Graf náboženství ve světě | &lt;object width=&quot;300&quot; height=&quot;80&quot;&gt;&lt;param ...">
            <a:extLst>
              <a:ext uri="{FF2B5EF4-FFF2-40B4-BE49-F238E27FC236}">
                <a16:creationId xmlns:a16="http://schemas.microsoft.com/office/drawing/2014/main" id="{E2769317-0EE4-4083-A235-91BE654F2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11" y="3939419"/>
            <a:ext cx="3959486" cy="252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5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662097-A0D1-404C-9AD6-C12457F0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969263"/>
            <a:ext cx="6272784" cy="1545336"/>
          </a:xfrm>
        </p:spPr>
        <p:txBody>
          <a:bodyPr anchor="b">
            <a:normAutofit/>
          </a:bodyPr>
          <a:lstStyle/>
          <a:p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Islám – náboženství Blízkého Východu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Zahalování obličeje: Kde všude platí zákaz? Lavinu odstartovala ...">
            <a:extLst>
              <a:ext uri="{FF2B5EF4-FFF2-40B4-BE49-F238E27FC236}">
                <a16:creationId xmlns:a16="http://schemas.microsoft.com/office/drawing/2014/main" id="{69F99335-C3BC-4175-8491-066AD7111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2"/>
          <a:stretch/>
        </p:blipFill>
        <p:spPr bwMode="auto">
          <a:xfrm>
            <a:off x="7132011" y="0"/>
            <a:ext cx="5059989" cy="25145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B0500B-D0C5-4142-94BA-100E65440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" y="3103200"/>
            <a:ext cx="6217920" cy="317265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Monoteistické (jednobožství</a:t>
            </a:r>
            <a:r>
              <a:rPr lang="ru-RU" sz="2000" b="1" dirty="0"/>
              <a:t>)</a:t>
            </a:r>
            <a:r>
              <a:rPr lang="en-US" sz="2000" b="1" dirty="0"/>
              <a:t> </a:t>
            </a:r>
            <a:r>
              <a:rPr lang="cs-CZ" sz="2000" b="1" dirty="0"/>
              <a:t>založeno na učení arabského obchodníka Mohameda </a:t>
            </a:r>
            <a:r>
              <a:rPr lang="cs-CZ" sz="2000" dirty="0"/>
              <a:t>okolo 7.století n.l.;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Druhé nejpočetnější </a:t>
            </a:r>
            <a:r>
              <a:rPr lang="cs-CZ" sz="2000" dirty="0"/>
              <a:t>(po křesťanství) náboženství světa;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Bůh</a:t>
            </a:r>
            <a:r>
              <a:rPr lang="cs-CZ" sz="2000" b="1" dirty="0"/>
              <a:t> Alláh</a:t>
            </a:r>
            <a:r>
              <a:rPr lang="cs-CZ" sz="2000" dirty="0"/>
              <a:t>, hlavní knihou </a:t>
            </a:r>
            <a:r>
              <a:rPr lang="cs-CZ" sz="2000" b="1" dirty="0"/>
              <a:t>Korán</a:t>
            </a:r>
            <a:r>
              <a:rPr lang="cs-CZ" sz="2000" dirty="0"/>
              <a:t>, kde jsou obsaženy všechny aspekty života muslima;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Islám je rozšířen hlavně v </a:t>
            </a:r>
            <a:r>
              <a:rPr lang="cs-CZ" sz="2000" b="1" dirty="0"/>
              <a:t>Severní Africe, Blízkém </a:t>
            </a:r>
            <a:br>
              <a:rPr lang="cs-CZ" sz="2000" b="1" dirty="0"/>
            </a:br>
            <a:r>
              <a:rPr lang="cs-CZ" sz="2000" b="1" dirty="0"/>
              <a:t>a Středním Východě,</a:t>
            </a:r>
            <a:r>
              <a:rPr lang="cs-CZ" sz="2000" dirty="0"/>
              <a:t> v tzv. Arabských zemích;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V Evropě najdeme na </a:t>
            </a:r>
            <a:r>
              <a:rPr lang="cs-CZ" sz="2000" b="1" dirty="0"/>
              <a:t>Balkáně </a:t>
            </a:r>
            <a:r>
              <a:rPr lang="cs-CZ" sz="2000" dirty="0"/>
              <a:t>(Bosna a Hercegovina, Kosovo) a v </a:t>
            </a:r>
            <a:r>
              <a:rPr lang="cs-CZ" sz="2000" b="1" dirty="0"/>
              <a:t>Rusku</a:t>
            </a:r>
            <a:r>
              <a:rPr lang="cs-CZ" sz="2000" dirty="0"/>
              <a:t>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22171DD-AF88-470F-A804-7E27BBE66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1201" r="2184" b="11791"/>
          <a:stretch/>
        </p:blipFill>
        <p:spPr bwMode="auto">
          <a:xfrm>
            <a:off x="7132010" y="4561609"/>
            <a:ext cx="5059989" cy="22963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lám v Africe v historii · Encyklopedie Migrace">
            <a:extLst>
              <a:ext uri="{FF2B5EF4-FFF2-40B4-BE49-F238E27FC236}">
                <a16:creationId xmlns:a16="http://schemas.microsoft.com/office/drawing/2014/main" id="{FA401D17-413E-4E07-878E-57472A408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7" b="18192"/>
          <a:stretch/>
        </p:blipFill>
        <p:spPr bwMode="auto">
          <a:xfrm>
            <a:off x="7132010" y="2528316"/>
            <a:ext cx="5059989" cy="22963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A97BE79-BE53-4A13-A593-C701977411F0}"/>
              </a:ext>
            </a:extLst>
          </p:cNvPr>
          <p:cNvSpPr/>
          <p:nvPr/>
        </p:nvSpPr>
        <p:spPr>
          <a:xfrm>
            <a:off x="7258595" y="2034502"/>
            <a:ext cx="2099806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dirty="0"/>
              <a:t>Pokrývka hlavy ženy 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69360A7-1010-4736-A1AF-95A4F4781825}"/>
              </a:ext>
            </a:extLst>
          </p:cNvPr>
          <p:cNvSpPr/>
          <p:nvPr/>
        </p:nvSpPr>
        <p:spPr>
          <a:xfrm>
            <a:off x="7258595" y="4320193"/>
            <a:ext cx="1862369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dirty="0"/>
              <a:t>Mešita s minarety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7DAF77B3-C478-4B3A-891D-1CCF601CFB9E}"/>
              </a:ext>
            </a:extLst>
          </p:cNvPr>
          <p:cNvSpPr/>
          <p:nvPr/>
        </p:nvSpPr>
        <p:spPr>
          <a:xfrm>
            <a:off x="9552338" y="6353280"/>
            <a:ext cx="2508124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dirty="0"/>
              <a:t>Rozšíření Islámu ve světě</a:t>
            </a:r>
          </a:p>
        </p:txBody>
      </p:sp>
    </p:spTree>
    <p:extLst>
      <p:ext uri="{BB962C8B-B14F-4D97-AF65-F5344CB8AC3E}">
        <p14:creationId xmlns:p14="http://schemas.microsoft.com/office/powerpoint/2010/main" val="4244465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2102B-F68B-4BE5-B646-C3471666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1" y="374668"/>
            <a:ext cx="3512896" cy="1091108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Regiony Asie</a:t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Geografické rozdělení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1F536-877F-4626-87DE-60789FD6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61" y="1737160"/>
            <a:ext cx="3512896" cy="4746172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cs-CZ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Severní Asie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b="1" dirty="0"/>
            </a:br>
            <a:r>
              <a:rPr lang="cs-CZ" sz="2400" dirty="0"/>
              <a:t>(Rusko – Sibiř)</a:t>
            </a:r>
          </a:p>
          <a:p>
            <a:pPr marL="342900" indent="-342900">
              <a:buAutoNum type="arabicPeriod"/>
            </a:pPr>
            <a:r>
              <a:rPr 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 Asie </a:t>
            </a:r>
            <a:r>
              <a:rPr lang="cs-CZ" sz="2400" dirty="0"/>
              <a:t>(Kazachstán a okolí) </a:t>
            </a:r>
          </a:p>
          <a:p>
            <a:pPr marL="342900" indent="-342900">
              <a:buAutoNum type="arabicPeriod"/>
            </a:pPr>
            <a:r>
              <a:rPr 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Západní Asie </a:t>
            </a:r>
            <a:r>
              <a:rPr lang="ru-RU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Blízký Východ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/>
              <a:t>(</a:t>
            </a:r>
            <a:r>
              <a:rPr lang="cs-CZ" sz="2400" dirty="0"/>
              <a:t>Arabský pol.)</a:t>
            </a:r>
            <a:r>
              <a:rPr lang="ru-RU" sz="2400" dirty="0"/>
              <a:t> </a:t>
            </a:r>
            <a:endParaRPr lang="cs-CZ" sz="2400" dirty="0"/>
          </a:p>
          <a:p>
            <a:pPr marL="342900" indent="-342900">
              <a:buAutoNum type="arabicPeriod"/>
            </a:pPr>
            <a:r>
              <a:rPr 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Jižní Asie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b="1" dirty="0"/>
            </a:br>
            <a:r>
              <a:rPr lang="cs-CZ" sz="2400" dirty="0"/>
              <a:t>(Indie a Pákistán)</a:t>
            </a:r>
          </a:p>
          <a:p>
            <a:pPr marL="342900" indent="-342900">
              <a:buAutoNum type="arabicPeriod"/>
            </a:pPr>
            <a:r>
              <a:rPr 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Východní Asie </a:t>
            </a:r>
            <a:r>
              <a:rPr lang="ru-RU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Dálný Východ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/>
              <a:t>(</a:t>
            </a:r>
            <a:r>
              <a:rPr lang="cs-CZ" sz="2400" dirty="0"/>
              <a:t>Čína)</a:t>
            </a:r>
          </a:p>
          <a:p>
            <a:pPr marL="342900" indent="-342900">
              <a:buAutoNum type="arabicPeriod"/>
            </a:pPr>
            <a:r>
              <a:rPr 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Jihovýchodní Asie</a:t>
            </a:r>
            <a:r>
              <a:rPr lang="cs-CZ" sz="2400" b="1" u="sng" dirty="0"/>
              <a:t> </a:t>
            </a:r>
            <a:r>
              <a:rPr lang="cs-CZ" sz="2400" dirty="0"/>
              <a:t>(Thajsko, Indonésie)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74DA14B-536E-4E36-A625-4FAB4383A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421" y="438605"/>
            <a:ext cx="7207766" cy="614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E505861A-CDD9-475C-8DB8-33FED311D1C0}"/>
              </a:ext>
            </a:extLst>
          </p:cNvPr>
          <p:cNvSpPr/>
          <p:nvPr/>
        </p:nvSpPr>
        <p:spPr>
          <a:xfrm>
            <a:off x="5590904" y="2608118"/>
            <a:ext cx="766354" cy="6227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57150">
                <a:solidFill>
                  <a:schemeClr val="bg1"/>
                </a:solidFill>
              </a:ln>
            </a:endParaRP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9358940D-C46A-43F7-8309-312CED49145F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613792" y="639497"/>
            <a:ext cx="229659" cy="19817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06429F-C2BF-4F94-9A1B-D300898FA53E}"/>
              </a:ext>
            </a:extLst>
          </p:cNvPr>
          <p:cNvSpPr txBox="1"/>
          <p:nvPr/>
        </p:nvSpPr>
        <p:spPr>
          <a:xfrm>
            <a:off x="4869421" y="270165"/>
            <a:ext cx="148874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+ Zakavkazsko</a:t>
            </a:r>
          </a:p>
        </p:txBody>
      </p:sp>
    </p:spTree>
    <p:extLst>
      <p:ext uri="{BB962C8B-B14F-4D97-AF65-F5344CB8AC3E}">
        <p14:creationId xmlns:p14="http://schemas.microsoft.com/office/powerpoint/2010/main" val="1890177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138ABE7-751D-4E87-A542-D6DF7A107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" t="1" r="-1" b="-3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816C44A-D4C7-4ED4-B774-2AEA24EDB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670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121A4C-73CC-48E4-A5B4-6C6FC0D13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067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BF983C-6EAC-4ABA-8B59-C5AD0FC4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3077154" cy="1325563"/>
          </a:xfrm>
        </p:spPr>
        <p:txBody>
          <a:bodyPr>
            <a:normAutofit/>
          </a:bodyPr>
          <a:lstStyle/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Charakteristické rysy Hinduismu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3004D-EC86-451F-AECF-F4480D1D2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59" y="2288177"/>
            <a:ext cx="3230238" cy="409433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po</a:t>
            </a:r>
            <a:r>
              <a:rPr lang="ru-RU" sz="2400" dirty="0"/>
              <a:t> </a:t>
            </a:r>
            <a:r>
              <a:rPr lang="cs-CZ" sz="2400" dirty="0"/>
              <a:t>křesťanství</a:t>
            </a:r>
            <a:r>
              <a:rPr lang="ru-RU" sz="2400" dirty="0"/>
              <a:t> </a:t>
            </a:r>
            <a:r>
              <a:rPr lang="cs-CZ" sz="2400" dirty="0"/>
              <a:t>a</a:t>
            </a:r>
            <a:r>
              <a:rPr lang="ru-RU" sz="2400" dirty="0"/>
              <a:t> </a:t>
            </a:r>
            <a:r>
              <a:rPr lang="cs-CZ" sz="2400" dirty="0"/>
              <a:t>islámu</a:t>
            </a:r>
            <a:r>
              <a:rPr lang="ru-RU" sz="2400" dirty="0"/>
              <a:t> </a:t>
            </a:r>
            <a:r>
              <a:rPr lang="cs-CZ" sz="2400" dirty="0"/>
              <a:t>třetí nejrozšířenější</a:t>
            </a:r>
            <a:r>
              <a:rPr lang="ru-RU" sz="2400" dirty="0"/>
              <a:t> </a:t>
            </a:r>
            <a:r>
              <a:rPr lang="cs-CZ" sz="2400" dirty="0"/>
              <a:t>náboženství na světě;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Je to označení pro tradiční </a:t>
            </a:r>
            <a:r>
              <a:rPr lang="cs-CZ" sz="2400" b="1" dirty="0"/>
              <a:t>indický</a:t>
            </a:r>
            <a:r>
              <a:rPr lang="ru-RU" sz="2400" b="1" dirty="0"/>
              <a:t> </a:t>
            </a:r>
            <a:r>
              <a:rPr lang="cs-CZ" sz="2400" b="1" dirty="0"/>
              <a:t>filosofický</a:t>
            </a:r>
            <a:r>
              <a:rPr lang="ru-RU" sz="2400" b="1" dirty="0"/>
              <a:t> </a:t>
            </a:r>
            <a:r>
              <a:rPr lang="cs-CZ" sz="2400" b="1" dirty="0"/>
              <a:t>koncept</a:t>
            </a:r>
            <a:r>
              <a:rPr lang="cs-CZ" sz="2400" dirty="0"/>
              <a:t>, součást životního stylu;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Zajímavostí je </a:t>
            </a:r>
            <a:r>
              <a:rPr lang="cs-CZ" sz="2400" b="1" dirty="0"/>
              <a:t>dělení společnosti do kast </a:t>
            </a:r>
            <a:r>
              <a:rPr lang="cs-CZ" sz="2400" dirty="0"/>
              <a:t>(tříd), kráva je posvátná, a víra v reinkarnaci (převtělování duše po smrti).</a:t>
            </a:r>
            <a:endParaRPr lang="ru-RU" sz="2400" dirty="0"/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056501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dyž rabín tančí na stole: Proslulá chasidská dynastie si ...">
            <a:extLst>
              <a:ext uri="{FF2B5EF4-FFF2-40B4-BE49-F238E27FC236}">
                <a16:creationId xmlns:a16="http://schemas.microsoft.com/office/drawing/2014/main" id="{D45B43F4-2377-4D3E-948F-A6C95273E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r="30279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lokaust je výstrahou i pro současnost – Forum24">
            <a:extLst>
              <a:ext uri="{FF2B5EF4-FFF2-40B4-BE49-F238E27FC236}">
                <a16:creationId xmlns:a16="http://schemas.microsoft.com/office/drawing/2014/main" id="{16E7CBA0-CD6A-4EBA-8644-9FEC3159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28" b="3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udy z nudy - Velká synagoga v Plzni - třetí největší na světě">
            <a:extLst>
              <a:ext uri="{FF2B5EF4-FFF2-40B4-BE49-F238E27FC236}">
                <a16:creationId xmlns:a16="http://schemas.microsoft.com/office/drawing/2014/main" id="{D890A3B9-20C9-40DA-AAA6-DEC7A920F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r="2195" b="-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BF983C-6EAC-4ABA-8B59-C5AD0FC4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91" y="661446"/>
            <a:ext cx="3102963" cy="1325563"/>
          </a:xfrm>
        </p:spPr>
        <p:txBody>
          <a:bodyPr>
            <a:normAutofit/>
          </a:bodyPr>
          <a:lstStyle/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Charakteristické rysy Judaismu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3004D-EC86-451F-AECF-F4480D1D2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91" y="2211161"/>
            <a:ext cx="3102962" cy="43764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900" b="1" dirty="0"/>
              <a:t>Nejstarší monoteistické náboženství </a:t>
            </a:r>
            <a:r>
              <a:rPr lang="cs-CZ" sz="1900" dirty="0"/>
              <a:t>(jeden bůh), základ křesťanství a islámu;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/>
              <a:t>Hebrejská Bible (</a:t>
            </a:r>
            <a:r>
              <a:rPr lang="cs-CZ" sz="1900" b="1" dirty="0" err="1"/>
              <a:t>Tenach</a:t>
            </a:r>
            <a:r>
              <a:rPr lang="cs-CZ" sz="1900" b="1" dirty="0"/>
              <a:t>), </a:t>
            </a:r>
            <a:r>
              <a:rPr lang="cs-CZ" sz="1900" dirty="0"/>
              <a:t>Základních 5 Mojžíšových knih, </a:t>
            </a:r>
            <a:r>
              <a:rPr lang="cs-CZ" sz="1900" b="1" dirty="0"/>
              <a:t>Tóra</a:t>
            </a:r>
            <a:r>
              <a:rPr lang="cs-CZ" sz="19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b="1" dirty="0"/>
              <a:t>Židovský duchovní – rabín</a:t>
            </a:r>
            <a:r>
              <a:rPr lang="cs-CZ" sz="1900" dirty="0"/>
              <a:t>, dům modlitby – </a:t>
            </a:r>
            <a:r>
              <a:rPr lang="cs-CZ" sz="1900" b="1" dirty="0"/>
              <a:t>synagoga</a:t>
            </a:r>
            <a:r>
              <a:rPr lang="cs-CZ" sz="1900" dirty="0"/>
              <a:t>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/>
              <a:t>Ortodoxní tradiční náboženství, jeden z důvodů pronásledování Židů v minulosti (</a:t>
            </a:r>
            <a:r>
              <a:rPr lang="cs-CZ" sz="1900" b="1" dirty="0"/>
              <a:t>antisemitismus, </a:t>
            </a:r>
            <a:br>
              <a:rPr lang="cs-CZ" sz="1900" b="1" dirty="0"/>
            </a:br>
            <a:r>
              <a:rPr lang="cs-CZ" sz="1900" b="1" dirty="0"/>
              <a:t>rasismus, holokaust</a:t>
            </a:r>
            <a:r>
              <a:rPr lang="cs-CZ" sz="1900" dirty="0"/>
              <a:t>).</a:t>
            </a:r>
          </a:p>
          <a:p>
            <a:endParaRPr lang="cs-CZ" sz="18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AED8C5A-9E1D-4F2A-A3E8-88F604213C6F}"/>
              </a:ext>
            </a:extLst>
          </p:cNvPr>
          <p:cNvSpPr/>
          <p:nvPr/>
        </p:nvSpPr>
        <p:spPr>
          <a:xfrm>
            <a:off x="3551019" y="116670"/>
            <a:ext cx="109985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cs-CZ" dirty="0"/>
              <a:t>holokaust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CF66A86-8E0B-41E7-B31A-B6FC2AD4DB1A}"/>
              </a:ext>
            </a:extLst>
          </p:cNvPr>
          <p:cNvSpPr/>
          <p:nvPr/>
        </p:nvSpPr>
        <p:spPr>
          <a:xfrm>
            <a:off x="4996147" y="3604453"/>
            <a:ext cx="105144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synagoga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56A2997F-5281-4524-BF68-C2939E1D3A52}"/>
              </a:ext>
            </a:extLst>
          </p:cNvPr>
          <p:cNvSpPr/>
          <p:nvPr/>
        </p:nvSpPr>
        <p:spPr>
          <a:xfrm>
            <a:off x="10471419" y="116670"/>
            <a:ext cx="156132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Ortodoxní židé</a:t>
            </a:r>
          </a:p>
        </p:txBody>
      </p:sp>
    </p:spTree>
    <p:extLst>
      <p:ext uri="{BB962C8B-B14F-4D97-AF65-F5344CB8AC3E}">
        <p14:creationId xmlns:p14="http://schemas.microsoft.com/office/powerpoint/2010/main" val="3811061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ouvisející obrázek">
            <a:extLst>
              <a:ext uri="{FF2B5EF4-FFF2-40B4-BE49-F238E27FC236}">
                <a16:creationId xmlns:a16="http://schemas.microsoft.com/office/drawing/2014/main" id="{D2A88B2C-B072-4CC5-B753-47BEA24A2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5"/>
          <a:stretch/>
        </p:blipFill>
        <p:spPr bwMode="auto">
          <a:xfrm>
            <a:off x="8738478" y="3917271"/>
            <a:ext cx="3453522" cy="2950205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story">
            <a:extLst>
              <a:ext uri="{FF2B5EF4-FFF2-40B4-BE49-F238E27FC236}">
                <a16:creationId xmlns:a16="http://schemas.microsoft.com/office/drawing/2014/main" id="{9EF82E5C-F3FD-47CD-B94E-19382C7EB41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980"/>
          <a:stretch/>
        </p:blipFill>
        <p:spPr>
          <a:xfrm>
            <a:off x="7786846" y="1"/>
            <a:ext cx="4405154" cy="3776782"/>
          </a:xfrm>
          <a:custGeom>
            <a:avLst/>
            <a:gdLst>
              <a:gd name="connsiteX0" fmla="*/ 279221 w 4405154"/>
              <a:gd name="connsiteY0" fmla="*/ 0 h 3776782"/>
              <a:gd name="connsiteX1" fmla="*/ 4405154 w 4405154"/>
              <a:gd name="connsiteY1" fmla="*/ 0 h 3776782"/>
              <a:gd name="connsiteX2" fmla="*/ 4405154 w 4405154"/>
              <a:gd name="connsiteY2" fmla="*/ 3055054 h 3776782"/>
              <a:gd name="connsiteX3" fmla="*/ 4266200 w 4405154"/>
              <a:gd name="connsiteY3" fmla="*/ 3181344 h 3776782"/>
              <a:gd name="connsiteX4" fmla="*/ 2607554 w 4405154"/>
              <a:gd name="connsiteY4" fmla="*/ 3776782 h 3776782"/>
              <a:gd name="connsiteX5" fmla="*/ 0 w 4405154"/>
              <a:gd name="connsiteY5" fmla="*/ 1169228 h 3776782"/>
              <a:gd name="connsiteX6" fmla="*/ 204915 w 4405154"/>
              <a:gd name="connsiteY6" fmla="*/ 154250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9" name="Picture 9" descr="patriarcha-gregor">
            <a:extLst>
              <a:ext uri="{FF2B5EF4-FFF2-40B4-BE49-F238E27FC236}">
                <a16:creationId xmlns:a16="http://schemas.microsoft.com/office/drawing/2014/main" id="{F3431F95-0C20-4537-9EA1-7DCDE67564D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751"/>
          <a:stretch/>
        </p:blipFill>
        <p:spPr>
          <a:xfrm>
            <a:off x="5491133" y="286529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69B8B4F-531D-4B4B-85C7-DAAF4A689DE2}"/>
              </a:ext>
            </a:extLst>
          </p:cNvPr>
          <p:cNvSpPr/>
          <p:nvPr/>
        </p:nvSpPr>
        <p:spPr>
          <a:xfrm>
            <a:off x="645407" y="470020"/>
            <a:ext cx="4540215" cy="188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altLang="cs-CZ" sz="3600" b="1" kern="1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Křesťanství</a:t>
            </a:r>
            <a:br>
              <a:rPr lang="cs-CZ" altLang="cs-CZ" sz="2000" kern="120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altLang="cs-CZ" sz="2000" kern="120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nejrozšířenější náboženství na světě, převažuje hlavně v Evropě, Americe a Austrálii. </a:t>
            </a:r>
            <a:r>
              <a:rPr lang="cs-CZ" altLang="cs-CZ" sz="2000" b="1" kern="120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 Asii najdeme hlavně Pravoslavné v Rusku.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F98994B-659D-44F4-B651-8DE37D99967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45407" y="2414811"/>
            <a:ext cx="3759748" cy="17653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Dále regionálně dělíme</a:t>
            </a:r>
          </a:p>
          <a:p>
            <a:pPr marL="0"/>
            <a:r>
              <a:rPr lang="cs-CZ" altLang="cs-CZ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ŘÍMSKO-KATOLICKÉ</a:t>
            </a:r>
          </a:p>
          <a:p>
            <a:pPr marL="0"/>
            <a:r>
              <a:rPr lang="cs-CZ" altLang="cs-CZ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PROTESTANTSKÉ</a:t>
            </a:r>
          </a:p>
          <a:p>
            <a:pPr marL="0"/>
            <a:r>
              <a:rPr lang="cs-CZ" altLang="cs-CZ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PRAVOSLAVNÉ</a:t>
            </a:r>
            <a:endParaRPr lang="en-US" altLang="cs-CZ" sz="2000" dirty="0">
              <a:solidFill>
                <a:srgbClr val="00000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B4F47C4-EE29-4798-874B-4EC649C5D81D}"/>
              </a:ext>
            </a:extLst>
          </p:cNvPr>
          <p:cNvSpPr/>
          <p:nvPr/>
        </p:nvSpPr>
        <p:spPr>
          <a:xfrm>
            <a:off x="4922928" y="3053795"/>
            <a:ext cx="3297777" cy="304698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cs-CZ" altLang="cs-CZ" sz="2400" b="1" u="sng" dirty="0"/>
              <a:t>KŘESŤANSTVÍ a jeho hlavní rysy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Víra v Boha, víra ve spasitele Ježíše Krista – Syn Boží, svatá Trojice, Bible – Starý a Nový zákon, víra v posmrtný život, kříž hlavní symbol.</a:t>
            </a:r>
          </a:p>
        </p:txBody>
      </p:sp>
      <p:pic>
        <p:nvPicPr>
          <p:cNvPr id="4" name="Picture 2" descr="ÚS zrušil pokutu pro Novu, svoboda projevu chrání nejen myšlenkově ...">
            <a:extLst>
              <a:ext uri="{FF2B5EF4-FFF2-40B4-BE49-F238E27FC236}">
                <a16:creationId xmlns:a16="http://schemas.microsoft.com/office/drawing/2014/main" id="{43EB37E7-28B4-4AA3-941F-E8660BA7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7" y="4298100"/>
            <a:ext cx="3583132" cy="238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8C4886-CEFC-42C6-BD46-0CDF011C7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78" y="2044336"/>
            <a:ext cx="1695469" cy="23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FF7F6DD-E9A8-4BB0-AFDA-1737A4965479}"/>
              </a:ext>
            </a:extLst>
          </p:cNvPr>
          <p:cNvSpPr/>
          <p:nvPr/>
        </p:nvSpPr>
        <p:spPr>
          <a:xfrm>
            <a:off x="6061814" y="1773325"/>
            <a:ext cx="1236236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Patriarcha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D15ACF9-665D-43F9-93DA-8D3D20972FC5}"/>
              </a:ext>
            </a:extLst>
          </p:cNvPr>
          <p:cNvSpPr/>
          <p:nvPr/>
        </p:nvSpPr>
        <p:spPr>
          <a:xfrm>
            <a:off x="10465239" y="2935401"/>
            <a:ext cx="838691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Papež</a:t>
            </a: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024A386-E83A-475A-B3ED-CFB111005A33}"/>
              </a:ext>
            </a:extLst>
          </p:cNvPr>
          <p:cNvSpPr/>
          <p:nvPr/>
        </p:nvSpPr>
        <p:spPr>
          <a:xfrm>
            <a:off x="3336933" y="4392623"/>
            <a:ext cx="825867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Kostel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0058F6F-3920-441D-8E3C-7008CACB3F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Samostatná práce - Podnebí Asie  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737815E-37ED-4C73-8D68-46D375AC4E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altLang="cs-CZ" u="sng" dirty="0"/>
              <a:t>Pomocí atlasu, internetu zjisti: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dirty="0"/>
              <a:t>- nejsušší a nejdeštivější místo Asie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dirty="0"/>
              <a:t>- nejteplejší a nejchladnější místo Asie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u="sng" dirty="0"/>
              <a:t>Zjisti a zamysli se: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dirty="0"/>
              <a:t>- Ve které části je největší a nejmenší množství srážek a proč?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dirty="0"/>
              <a:t>- Jaké jsou důvody rozdílů teplot v Asii?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A5D8CA4-1121-4CA5-973A-7196D07E0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Samostatná práce – vegetace Asie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F14B6DE-9EF4-42C4-9C37-76F53C88BB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0417" y="1825625"/>
            <a:ext cx="65379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u="sng" dirty="0"/>
              <a:t>Ve kterém vegetačním páse žijí uvedená zvířata a rostou stromy:</a:t>
            </a:r>
          </a:p>
          <a:p>
            <a:pPr>
              <a:buFontTx/>
              <a:buNone/>
            </a:pPr>
            <a:r>
              <a:rPr lang="cs-CZ" altLang="cs-CZ" dirty="0"/>
              <a:t>sob,</a:t>
            </a:r>
          </a:p>
          <a:p>
            <a:pPr>
              <a:buFontTx/>
              <a:buNone/>
            </a:pPr>
            <a:r>
              <a:rPr lang="cs-CZ" altLang="cs-CZ" dirty="0"/>
              <a:t>slon indický, </a:t>
            </a:r>
          </a:p>
          <a:p>
            <a:pPr>
              <a:buFontTx/>
              <a:buNone/>
            </a:pPr>
            <a:r>
              <a:rPr lang="cs-CZ" altLang="cs-CZ" dirty="0"/>
              <a:t>panda velká, </a:t>
            </a:r>
          </a:p>
          <a:p>
            <a:pPr>
              <a:buFontTx/>
              <a:buNone/>
            </a:pPr>
            <a:r>
              <a:rPr lang="cs-CZ" altLang="cs-CZ" dirty="0"/>
              <a:t>lední medvěd, </a:t>
            </a:r>
          </a:p>
          <a:p>
            <a:pPr>
              <a:buFontTx/>
              <a:buNone/>
            </a:pPr>
            <a:r>
              <a:rPr lang="cs-CZ" altLang="cs-CZ" dirty="0"/>
              <a:t>kůň Převalský, </a:t>
            </a:r>
          </a:p>
          <a:p>
            <a:pPr>
              <a:buFontTx/>
              <a:buNone/>
            </a:pPr>
            <a:r>
              <a:rPr lang="cs-CZ" altLang="cs-CZ" dirty="0"/>
              <a:t>orangutan,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F5346-6322-4819-B59E-4CCF7EF352F1}"/>
              </a:ext>
            </a:extLst>
          </p:cNvPr>
          <p:cNvSpPr txBox="1">
            <a:spLocks noChangeArrowheads="1"/>
          </p:cNvSpPr>
          <p:nvPr/>
        </p:nvSpPr>
        <p:spPr>
          <a:xfrm>
            <a:off x="5608319" y="2766151"/>
            <a:ext cx="3405052" cy="3410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dirty="0"/>
              <a:t>tygr sibiřský,</a:t>
            </a:r>
          </a:p>
          <a:p>
            <a:pPr>
              <a:buFontTx/>
              <a:buNone/>
            </a:pPr>
            <a:r>
              <a:rPr lang="cs-CZ" altLang="cs-CZ" dirty="0"/>
              <a:t>cedr libanonský,</a:t>
            </a:r>
          </a:p>
          <a:p>
            <a:pPr>
              <a:buFontTx/>
              <a:buNone/>
            </a:pPr>
            <a:r>
              <a:rPr lang="cs-CZ" altLang="cs-CZ" dirty="0"/>
              <a:t>orchideje, </a:t>
            </a:r>
          </a:p>
          <a:p>
            <a:pPr>
              <a:buFontTx/>
              <a:buNone/>
            </a:pPr>
            <a:r>
              <a:rPr lang="cs-CZ" altLang="cs-CZ" dirty="0"/>
              <a:t>lišejník, </a:t>
            </a:r>
          </a:p>
          <a:p>
            <a:pPr>
              <a:buFontTx/>
              <a:buNone/>
            </a:pPr>
            <a:r>
              <a:rPr lang="cs-CZ" altLang="cs-CZ" dirty="0"/>
              <a:t>olivovník, </a:t>
            </a:r>
          </a:p>
          <a:p>
            <a:pPr>
              <a:buFontTx/>
              <a:buNone/>
            </a:pPr>
            <a:r>
              <a:rPr lang="cs-CZ" altLang="cs-CZ" dirty="0"/>
              <a:t>bambus.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>
            <a:extLst>
              <a:ext uri="{FF2B5EF4-FFF2-40B4-BE49-F238E27FC236}">
                <a16:creationId xmlns:a16="http://schemas.microsoft.com/office/drawing/2014/main" id="{81110D92-9304-450C-816D-E04A1FC58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4437" y="699076"/>
            <a:ext cx="8229600" cy="417513"/>
          </a:xfrm>
        </p:spPr>
        <p:txBody>
          <a:bodyPr>
            <a:normAutofit fontScale="90000"/>
          </a:bodyPr>
          <a:lstStyle/>
          <a:p>
            <a:r>
              <a:rPr lang="cs-CZ" altLang="cs-CZ" sz="4000" dirty="0"/>
              <a:t>Samostatná  práce - </a:t>
            </a:r>
            <a:r>
              <a:rPr lang="cs-CZ" altLang="cs-CZ" sz="4000" u="sng" dirty="0"/>
              <a:t>Pojmenuj poloostrovy:</a:t>
            </a: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7FF0FDF5-4554-47C2-8F8A-B51EBF49D4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7667" y="1280137"/>
            <a:ext cx="6621089" cy="5087474"/>
          </a:xfrm>
          <a:noFill/>
          <a:ln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824F90-6148-454E-8DD0-646810D38946}"/>
              </a:ext>
            </a:extLst>
          </p:cNvPr>
          <p:cNvSpPr txBox="1">
            <a:spLocks noChangeArrowheads="1"/>
          </p:cNvSpPr>
          <p:nvPr/>
        </p:nvSpPr>
        <p:spPr>
          <a:xfrm>
            <a:off x="8064136" y="1372779"/>
            <a:ext cx="3405052" cy="4994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dirty="0"/>
              <a:t>1</a:t>
            </a:r>
          </a:p>
          <a:p>
            <a:pPr>
              <a:buFontTx/>
              <a:buNone/>
            </a:pPr>
            <a:r>
              <a:rPr lang="cs-CZ" altLang="cs-CZ" dirty="0"/>
              <a:t>2</a:t>
            </a:r>
          </a:p>
          <a:p>
            <a:pPr>
              <a:buFontTx/>
              <a:buNone/>
            </a:pPr>
            <a:r>
              <a:rPr lang="cs-CZ" altLang="cs-CZ" dirty="0"/>
              <a:t>3</a:t>
            </a:r>
          </a:p>
          <a:p>
            <a:pPr>
              <a:buFontTx/>
              <a:buNone/>
            </a:pPr>
            <a:r>
              <a:rPr lang="cs-CZ" altLang="cs-CZ" dirty="0"/>
              <a:t>4</a:t>
            </a:r>
          </a:p>
          <a:p>
            <a:pPr>
              <a:buFontTx/>
              <a:buNone/>
            </a:pPr>
            <a:r>
              <a:rPr lang="cs-CZ" altLang="cs-CZ" dirty="0"/>
              <a:t>5</a:t>
            </a:r>
          </a:p>
          <a:p>
            <a:pPr>
              <a:buFontTx/>
              <a:buNone/>
            </a:pPr>
            <a:r>
              <a:rPr lang="cs-CZ" altLang="cs-CZ" dirty="0"/>
              <a:t>6</a:t>
            </a:r>
          </a:p>
          <a:p>
            <a:pPr>
              <a:buFontTx/>
              <a:buNone/>
            </a:pPr>
            <a:r>
              <a:rPr lang="cs-CZ" altLang="cs-CZ" dirty="0"/>
              <a:t>7</a:t>
            </a:r>
          </a:p>
          <a:p>
            <a:pPr>
              <a:buFontTx/>
              <a:buNone/>
            </a:pPr>
            <a:r>
              <a:rPr lang="cs-CZ" altLang="cs-CZ" dirty="0"/>
              <a:t>8</a:t>
            </a:r>
          </a:p>
          <a:p>
            <a:pPr>
              <a:buFontTx/>
              <a:buNone/>
            </a:pPr>
            <a:r>
              <a:rPr lang="cs-CZ" altLang="cs-CZ" dirty="0"/>
              <a:t>9</a:t>
            </a:r>
          </a:p>
          <a:p>
            <a:pPr>
              <a:buFontTx/>
              <a:buNone/>
            </a:pPr>
            <a:r>
              <a:rPr lang="cs-CZ" altLang="cs-CZ" dirty="0"/>
              <a:t>10</a:t>
            </a:r>
          </a:p>
          <a:p>
            <a:pPr>
              <a:buFontTx/>
              <a:buNone/>
            </a:pPr>
            <a:r>
              <a:rPr lang="cs-CZ" altLang="cs-CZ" dirty="0"/>
              <a:t>11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6A50F-C2FB-48CF-8ABC-C1DB9ABAF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244162"/>
            <a:ext cx="4241074" cy="782866"/>
          </a:xfrm>
        </p:spPr>
        <p:txBody>
          <a:bodyPr>
            <a:noAutofit/>
          </a:bodyPr>
          <a:lstStyle/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Hranice Asie s Evropou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693E60-BA21-416D-B091-5B0481E9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7" y="917838"/>
            <a:ext cx="3013166" cy="251116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S Evropou spíše pomyslná hranice (kulturní, historické odlišnosti);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pohoří Ural </a:t>
            </a:r>
            <a:r>
              <a:rPr lang="cs-CZ" sz="1800"/>
              <a:t>patří </a:t>
            </a:r>
            <a:br>
              <a:rPr lang="cs-CZ" sz="1800"/>
            </a:br>
            <a:r>
              <a:rPr lang="cs-CZ" sz="1800"/>
              <a:t>ještě Evropě</a:t>
            </a:r>
            <a:r>
              <a:rPr lang="cs-CZ" sz="18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Kaspické moře Asijské;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Spory se vedou ohledně pohoří Kavkaz, zdali je Evropské či Asijské.</a:t>
            </a:r>
          </a:p>
        </p:txBody>
      </p:sp>
      <p:pic>
        <p:nvPicPr>
          <p:cNvPr id="4098" name="Picture 2" descr="Multimediální prezentace vzdělávacích oblastí ŠVP - ppt stáhnout">
            <a:extLst>
              <a:ext uri="{FF2B5EF4-FFF2-40B4-BE49-F238E27FC236}">
                <a16:creationId xmlns:a16="http://schemas.microsoft.com/office/drawing/2014/main" id="{85A7A449-42D5-4E3F-A38D-A17F9A583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9931"/>
          <a:stretch/>
        </p:blipFill>
        <p:spPr bwMode="auto">
          <a:xfrm>
            <a:off x="3679375" y="315577"/>
            <a:ext cx="8630192" cy="62922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E290562-427D-4B33-AFDE-7075175B60AA}"/>
              </a:ext>
            </a:extLst>
          </p:cNvPr>
          <p:cNvSpPr txBox="1">
            <a:spLocks/>
          </p:cNvSpPr>
          <p:nvPr/>
        </p:nvSpPr>
        <p:spPr>
          <a:xfrm>
            <a:off x="383177" y="3461707"/>
            <a:ext cx="3814354" cy="556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Hranice Asie s Afrikou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D410E13-B900-4208-B436-5AF9DDEFB11C}"/>
              </a:ext>
            </a:extLst>
          </p:cNvPr>
          <p:cNvSpPr txBox="1">
            <a:spLocks/>
          </p:cNvSpPr>
          <p:nvPr/>
        </p:nvSpPr>
        <p:spPr>
          <a:xfrm>
            <a:off x="383177" y="3936784"/>
            <a:ext cx="3013166" cy="393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sz="1900" dirty="0"/>
              <a:t>Suezský průplav (Egypt, Afrika).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C38C474B-2CFD-4E70-B05C-6A0E2C900500}"/>
              </a:ext>
            </a:extLst>
          </p:cNvPr>
          <p:cNvSpPr txBox="1">
            <a:spLocks/>
          </p:cNvSpPr>
          <p:nvPr/>
        </p:nvSpPr>
        <p:spPr>
          <a:xfrm>
            <a:off x="383177" y="4359896"/>
            <a:ext cx="2775660" cy="689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Asie s Amerikou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00718208-6009-43BD-BFA3-2D1E6E6FEC18}"/>
              </a:ext>
            </a:extLst>
          </p:cNvPr>
          <p:cNvSpPr txBox="1">
            <a:spLocks/>
          </p:cNvSpPr>
          <p:nvPr/>
        </p:nvSpPr>
        <p:spPr>
          <a:xfrm>
            <a:off x="383177" y="4867301"/>
            <a:ext cx="3013166" cy="393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sz="1900" dirty="0"/>
              <a:t>Beringova úžina, průliv.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77993A07-D2BB-40F4-A49E-215D1098454E}"/>
              </a:ext>
            </a:extLst>
          </p:cNvPr>
          <p:cNvSpPr txBox="1">
            <a:spLocks/>
          </p:cNvSpPr>
          <p:nvPr/>
        </p:nvSpPr>
        <p:spPr>
          <a:xfrm>
            <a:off x="383177" y="5568521"/>
            <a:ext cx="2775660" cy="348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Asie s Oceánií (Austrálie)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C2CD0028-8684-426B-8887-4A7C85E10EBD}"/>
              </a:ext>
            </a:extLst>
          </p:cNvPr>
          <p:cNvSpPr txBox="1">
            <a:spLocks/>
          </p:cNvSpPr>
          <p:nvPr/>
        </p:nvSpPr>
        <p:spPr>
          <a:xfrm>
            <a:off x="383177" y="6125500"/>
            <a:ext cx="3013166" cy="393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sz="1900" dirty="0"/>
              <a:t>Wallaceova linie.</a:t>
            </a:r>
          </a:p>
        </p:txBody>
      </p:sp>
    </p:spTree>
    <p:extLst>
      <p:ext uri="{BB962C8B-B14F-4D97-AF65-F5344CB8AC3E}">
        <p14:creationId xmlns:p14="http://schemas.microsoft.com/office/powerpoint/2010/main" val="242875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150B37-8266-4257-8D89-8BF3AA5B1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93" y="5601990"/>
            <a:ext cx="3290887" cy="736553"/>
          </a:xfrm>
        </p:spPr>
        <p:txBody>
          <a:bodyPr anchor="ctr">
            <a:norm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Historický vývoj</a:t>
            </a:r>
          </a:p>
        </p:txBody>
      </p:sp>
      <p:pic>
        <p:nvPicPr>
          <p:cNvPr id="5122" name="Picture 2" descr="Obsah obrázku text, mapa&#10;&#10;Popis byl vytvořen automaticky">
            <a:extLst>
              <a:ext uri="{FF2B5EF4-FFF2-40B4-BE49-F238E27FC236}">
                <a16:creationId xmlns:a16="http://schemas.microsoft.com/office/drawing/2014/main" id="{96936BC1-6280-4ED4-A77B-570441EEC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9" b="10847"/>
          <a:stretch/>
        </p:blipFill>
        <p:spPr bwMode="auto">
          <a:xfrm>
            <a:off x="0" y="-9252"/>
            <a:ext cx="12192000" cy="516418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77D1E8-8316-4739-88EF-14734BA6B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476" y="5260245"/>
            <a:ext cx="7485413" cy="1420041"/>
          </a:xfrm>
        </p:spPr>
        <p:txBody>
          <a:bodyPr anchor="t">
            <a:normAutofit/>
          </a:bodyPr>
          <a:lstStyle/>
          <a:p>
            <a:r>
              <a:rPr lang="cs-CZ" sz="1800" dirty="0"/>
              <a:t>Nejstarší zemědělská společenství vznikla v </a:t>
            </a:r>
            <a:r>
              <a:rPr lang="cs-CZ" sz="1800" b="1" dirty="0"/>
              <a:t>Mezopotámii</a:t>
            </a:r>
            <a:r>
              <a:rPr lang="cs-CZ" sz="1800" dirty="0"/>
              <a:t>, kolem řek Eufrat </a:t>
            </a:r>
            <a:br>
              <a:rPr lang="cs-CZ" sz="1800" dirty="0"/>
            </a:br>
            <a:r>
              <a:rPr lang="cs-CZ" sz="1800" dirty="0"/>
              <a:t>a Tigris, 3 500 př. n. l., </a:t>
            </a:r>
            <a:r>
              <a:rPr lang="cs-CZ" sz="1800" b="1" dirty="0"/>
              <a:t>Asyrská</a:t>
            </a:r>
            <a:r>
              <a:rPr lang="cs-CZ" sz="1800" dirty="0"/>
              <a:t> a </a:t>
            </a:r>
            <a:r>
              <a:rPr lang="cs-CZ" sz="1800" b="1" dirty="0"/>
              <a:t>Chetitská říše </a:t>
            </a:r>
            <a:r>
              <a:rPr lang="cs-CZ" sz="1800" dirty="0"/>
              <a:t>(dnešní Sýrie, Irák, Írán);</a:t>
            </a:r>
          </a:p>
          <a:p>
            <a:r>
              <a:rPr lang="cs-CZ" sz="1800" b="1" dirty="0"/>
              <a:t>V Číně říše </a:t>
            </a:r>
            <a:r>
              <a:rPr lang="cs-CZ" sz="1800" b="1" dirty="0" err="1"/>
              <a:t>Šang</a:t>
            </a:r>
            <a:r>
              <a:rPr lang="cs-CZ" sz="1800" dirty="0"/>
              <a:t>, 2700 př. n. l.;</a:t>
            </a:r>
          </a:p>
          <a:p>
            <a:r>
              <a:rPr lang="cs-CZ" sz="1800" b="1" dirty="0"/>
              <a:t>V Indii, v okolí řek Indus a Ganga Arjové</a:t>
            </a:r>
            <a:r>
              <a:rPr lang="cs-CZ" sz="1800" dirty="0"/>
              <a:t> (Indoganžská nížina);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07186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3579D549-A3E8-4423-8B3C-CFE68103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1" y="1926079"/>
            <a:ext cx="5544189" cy="33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17525D54-46C7-4D6D-8570-188CEC6FB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950" y="1926080"/>
            <a:ext cx="4866047" cy="33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 Box 8">
            <a:extLst>
              <a:ext uri="{FF2B5EF4-FFF2-40B4-BE49-F238E27FC236}">
                <a16:creationId xmlns:a16="http://schemas.microsoft.com/office/drawing/2014/main" id="{38D14EBA-C69D-4C3A-822C-7862EFC37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85" y="5868749"/>
            <a:ext cx="49744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hlinkClick r:id="rId5"/>
              </a:rPr>
              <a:t>Maco Polo cestovatel – video National Geographics</a:t>
            </a:r>
            <a:endParaRPr lang="cs-CZ" altLang="cs-CZ" dirty="0"/>
          </a:p>
        </p:txBody>
      </p:sp>
      <p:sp>
        <p:nvSpPr>
          <p:cNvPr id="2057" name="Text Box 9">
            <a:extLst>
              <a:ext uri="{FF2B5EF4-FFF2-40B4-BE49-F238E27FC236}">
                <a16:creationId xmlns:a16="http://schemas.microsoft.com/office/drawing/2014/main" id="{60D32728-C22C-46ED-A9A2-7EAD3BA8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50" y="5499417"/>
            <a:ext cx="48680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Cestovatel Marco Polo (13. století)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66BCEB3D-3432-41C0-874B-FC7CF9084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618" y="5499417"/>
            <a:ext cx="52747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Obeplutí Afriky Vasco da Gama (1497- 1499)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177C90A-5517-4D1E-865F-58F4BBDE68C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Objev Asie pro Evropany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23DA4530-FB00-4098-974A-05C6AB8B7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9026" y="5844539"/>
            <a:ext cx="3310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hlinkClick r:id="rId6"/>
              </a:rPr>
              <a:t>Věk objevů – hlubiny času (video)</a:t>
            </a:r>
            <a:endParaRPr lang="cs-CZ" alt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246A6-44D3-4C90-A3E5-C818E355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3911680"/>
            <a:ext cx="2896499" cy="2452687"/>
          </a:xfrm>
        </p:spPr>
        <p:txBody>
          <a:bodyPr anchor="ctr">
            <a:normAutofit/>
          </a:bodyPr>
          <a:lstStyle/>
          <a:p>
            <a:pPr algn="r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Hedvábná stezka</a:t>
            </a:r>
          </a:p>
        </p:txBody>
      </p:sp>
      <p:pic>
        <p:nvPicPr>
          <p:cNvPr id="6148" name="Picture 4" descr="Po Hedvábné stezce se šířily infekční nemoci. Dokazují to lidské ...">
            <a:extLst>
              <a:ext uri="{FF2B5EF4-FFF2-40B4-BE49-F238E27FC236}">
                <a16:creationId xmlns:a16="http://schemas.microsoft.com/office/drawing/2014/main" id="{1F69C760-9D13-4CB5-B367-64C15DE6E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8" b="18970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6B22A7-2805-4528-AF02-FF4F10952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8" y="3710613"/>
            <a:ext cx="8210789" cy="3024484"/>
          </a:xfrm>
        </p:spPr>
        <p:txBody>
          <a:bodyPr anchor="ctr">
            <a:normAutofit/>
          </a:bodyPr>
          <a:lstStyle/>
          <a:p>
            <a:r>
              <a:rPr lang="cs-CZ" sz="2000" b="1" dirty="0"/>
              <a:t>Starověká trasa vedoucí z východní Asie, přes střední Asii do Středomoří;</a:t>
            </a:r>
          </a:p>
          <a:p>
            <a:r>
              <a:rPr lang="cs-CZ" sz="2000" dirty="0"/>
              <a:t>Celková délka po souši a po moři asi 8 000 km;</a:t>
            </a:r>
          </a:p>
          <a:p>
            <a:r>
              <a:rPr lang="cs-CZ" sz="2000" dirty="0"/>
              <a:t>Nejbližším obchodním partnerem Číny byla severní Mezopotámie (dnešní Irán). Hedvábná stezka neexistovala pouze jedna jediná. Jednalo se o mnoho cest skrz Asii;</a:t>
            </a:r>
          </a:p>
          <a:p>
            <a:r>
              <a:rPr lang="cs-CZ" sz="2000" dirty="0"/>
              <a:t>Největší přínos Hedvábné stezky byl ve vzájemném sdílení kultury, umění, náboženství, filozofie, technologií, jazyků, vědy, architektury apod.</a:t>
            </a:r>
          </a:p>
        </p:txBody>
      </p:sp>
    </p:spTree>
    <p:extLst>
      <p:ext uri="{BB962C8B-B14F-4D97-AF65-F5344CB8AC3E}">
        <p14:creationId xmlns:p14="http://schemas.microsoft.com/office/powerpoint/2010/main" val="284647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2102B-F68B-4BE5-B646-C3471666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96" y="505278"/>
            <a:ext cx="9937893" cy="872376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Asie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světadíl/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charakteristické rysy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1F536-877F-4626-87DE-60789FD6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96" y="1344519"/>
            <a:ext cx="5570706" cy="5127670"/>
          </a:xfrm>
        </p:spPr>
        <p:txBody>
          <a:bodyPr>
            <a:noAutofit/>
          </a:bodyPr>
          <a:lstStyle/>
          <a:p>
            <a:r>
              <a:rPr lang="cs-CZ" sz="2000" b="1" u="sng" dirty="0">
                <a:solidFill>
                  <a:srgbClr val="FF0000"/>
                </a:solidFill>
              </a:rPr>
              <a:t>nejrozlehlejším světadílem </a:t>
            </a:r>
            <a:r>
              <a:rPr lang="cs-CZ" sz="2000" dirty="0"/>
              <a:t>(cca 30 % souše světa), počtem obyvatel 60 </a:t>
            </a:r>
            <a:r>
              <a:rPr lang="en-US" sz="2000" dirty="0"/>
              <a:t>% </a:t>
            </a:r>
            <a:r>
              <a:rPr lang="cs-CZ" sz="2000" dirty="0"/>
              <a:t>světa </a:t>
            </a:r>
            <a:br>
              <a:rPr lang="cs-CZ" sz="2000" dirty="0"/>
            </a:br>
            <a:r>
              <a:rPr lang="cs-CZ" sz="2000" dirty="0"/>
              <a:t>(přes 4 miliardy) také </a:t>
            </a:r>
            <a:r>
              <a:rPr lang="cs-CZ" sz="2000" b="1" dirty="0"/>
              <a:t>nejlidnatějším</a:t>
            </a:r>
            <a:r>
              <a:rPr lang="cs-CZ" sz="2000" dirty="0"/>
              <a:t>;</a:t>
            </a:r>
          </a:p>
          <a:p>
            <a:r>
              <a:rPr lang="cs-CZ" sz="2000" b="1" u="sng" dirty="0">
                <a:solidFill>
                  <a:srgbClr val="FF0000"/>
                </a:solidFill>
              </a:rPr>
              <a:t>odlišnost kultury, rasy, historického vývoje</a:t>
            </a:r>
            <a:r>
              <a:rPr lang="cs-CZ" sz="2000" dirty="0"/>
              <a:t>, náboženství, rasy (mongoloidní, europoidní </a:t>
            </a:r>
            <a:br>
              <a:rPr lang="cs-CZ" sz="2000" dirty="0"/>
            </a:br>
            <a:r>
              <a:rPr lang="cs-CZ" sz="2000" dirty="0"/>
              <a:t>a mix), náboženstvím nejednotná (Islám, Hinduismus, Buddhismus, Judaismus, Konfucianismus, Křesťanství);</a:t>
            </a:r>
          </a:p>
          <a:p>
            <a:r>
              <a:rPr lang="cs-CZ" sz="2000" b="1" u="sng" dirty="0">
                <a:solidFill>
                  <a:srgbClr val="FF0000"/>
                </a:solidFill>
                <a:hlinkClick r:id="rId2" action="ppaction://hlinksldjump"/>
              </a:rPr>
              <a:t>vysoká nadmořská výška</a:t>
            </a:r>
            <a:r>
              <a:rPr lang="cs-CZ" sz="2000" u="sng" dirty="0">
                <a:solidFill>
                  <a:srgbClr val="FF0000"/>
                </a:solidFill>
                <a:hlinkClick r:id="rId2" action="ppaction://hlinksldjump"/>
              </a:rPr>
              <a:t> </a:t>
            </a:r>
            <a:r>
              <a:rPr lang="cs-CZ" sz="2000" dirty="0"/>
              <a:t>/1000 m průměr/, Himaláje a nejvyšší hora světa;</a:t>
            </a:r>
          </a:p>
          <a:p>
            <a:r>
              <a:rPr lang="cs-CZ" sz="2000" dirty="0"/>
              <a:t>východ Asie sopky, zemětřesení, součást pacifického </a:t>
            </a:r>
            <a:r>
              <a:rPr lang="cs-CZ" sz="2000" u="sng" dirty="0">
                <a:solidFill>
                  <a:srgbClr val="FF0000"/>
                </a:solidFill>
              </a:rPr>
              <a:t>„</a:t>
            </a:r>
            <a:r>
              <a:rPr lang="cs-CZ" sz="2000" b="1" u="sng" dirty="0">
                <a:solidFill>
                  <a:srgbClr val="FF0000"/>
                </a:solidFill>
              </a:rPr>
              <a:t>ohnivého kruhu“</a:t>
            </a:r>
            <a:r>
              <a:rPr lang="cs-CZ" sz="2000" u="sng" dirty="0">
                <a:solidFill>
                  <a:srgbClr val="FF0000"/>
                </a:solidFill>
              </a:rPr>
              <a:t>;</a:t>
            </a:r>
          </a:p>
          <a:p>
            <a:r>
              <a:rPr lang="cs-CZ" sz="2000" b="1" u="sng" dirty="0">
                <a:solidFill>
                  <a:srgbClr val="FF0000"/>
                </a:solidFill>
              </a:rPr>
              <a:t>kolébka kultur a náboženství</a:t>
            </a:r>
            <a:r>
              <a:rPr lang="cs-CZ" sz="2000" b="1" dirty="0"/>
              <a:t> </a:t>
            </a:r>
            <a:r>
              <a:rPr lang="cs-CZ" sz="2000" dirty="0"/>
              <a:t>podél řek Eufrat, Tigris (Mezopotámie), Indus, Ganga (Starověká Indie), Jang-c-</a:t>
            </a:r>
            <a:r>
              <a:rPr lang="cs-CZ" sz="2000" dirty="0" err="1"/>
              <a:t>ťiang</a:t>
            </a:r>
            <a:r>
              <a:rPr lang="cs-CZ" sz="2000" dirty="0"/>
              <a:t> a Huang He (Čínské dynastie).</a:t>
            </a:r>
          </a:p>
        </p:txBody>
      </p:sp>
      <p:pic>
        <p:nvPicPr>
          <p:cNvPr id="2050" name="Picture 2" descr="Mapa: Mapa Států Asie">
            <a:extLst>
              <a:ext uri="{FF2B5EF4-FFF2-40B4-BE49-F238E27FC236}">
                <a16:creationId xmlns:a16="http://schemas.microsoft.com/office/drawing/2014/main" id="{7912921B-1A8F-471D-9D97-1E5AEDF07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2"/>
          <a:stretch/>
        </p:blipFill>
        <p:spPr bwMode="auto">
          <a:xfrm>
            <a:off x="6325202" y="1295416"/>
            <a:ext cx="5866798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Oval 136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Arc 138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48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60803-7821-4190-817A-B9C1DF50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558" y="279139"/>
            <a:ext cx="7589796" cy="1344975"/>
          </a:xfrm>
        </p:spPr>
        <p:txBody>
          <a:bodyPr>
            <a:noAutofit/>
          </a:bodyPr>
          <a:lstStyle/>
          <a:p>
            <a:pPr algn="r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Pacifická litosférická deska</a:t>
            </a:r>
            <a:b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„Ohnivý kruh“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91DA38-A68C-4FA3-A19B-513B26CEF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48" y="488592"/>
            <a:ext cx="4104733" cy="608492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700" b="1" dirty="0"/>
              <a:t>Pásmo okolo Tichého oceánu </a:t>
            </a:r>
            <a:r>
              <a:rPr lang="cs-CZ" sz="2700" dirty="0"/>
              <a:t>charakteristické častým výskytem projevů vulkanické činnosti </a:t>
            </a:r>
            <a:br>
              <a:rPr lang="en-US" sz="2700" dirty="0"/>
            </a:br>
            <a:r>
              <a:rPr lang="cs-CZ" sz="2700" dirty="0"/>
              <a:t>a zemětřesení;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700" b="1" dirty="0"/>
              <a:t>Délka asi 40 000 km </a:t>
            </a:r>
            <a:br>
              <a:rPr lang="cs-CZ" sz="2700" b="1" dirty="0"/>
            </a:br>
            <a:r>
              <a:rPr lang="cs-CZ" sz="2700" b="1" dirty="0"/>
              <a:t>se 452 sopkami </a:t>
            </a:r>
            <a:r>
              <a:rPr lang="cs-CZ" sz="2700" dirty="0"/>
              <a:t>(až 90 % zemětřesení na planetě);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700" b="1" dirty="0"/>
              <a:t>Příčinou je tření jednotlivých </a:t>
            </a:r>
            <a:r>
              <a:rPr lang="cs-CZ" sz="2700" b="1" dirty="0" err="1"/>
              <a:t>lit.desek</a:t>
            </a:r>
            <a:r>
              <a:rPr lang="cs-CZ" sz="2700" b="1" dirty="0"/>
              <a:t> </a:t>
            </a:r>
            <a:r>
              <a:rPr lang="cs-CZ" sz="2700" dirty="0"/>
              <a:t>navzájem;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700" dirty="0"/>
              <a:t>má ve skutečnosti </a:t>
            </a:r>
            <a:r>
              <a:rPr lang="cs-CZ" sz="2700" b="1" dirty="0"/>
              <a:t>tvar podkovy otevřené směrem k jihu </a:t>
            </a:r>
            <a:r>
              <a:rPr lang="cs-CZ" sz="2700" dirty="0"/>
              <a:t>a obíhá </a:t>
            </a:r>
            <a:br>
              <a:rPr lang="en-US" sz="2700" dirty="0"/>
            </a:br>
            <a:r>
              <a:rPr lang="cs-CZ" sz="2700" dirty="0"/>
              <a:t>z větší části po okrajích pacifické litosférické desky</a:t>
            </a:r>
            <a:r>
              <a:rPr lang="en-US" sz="2700" dirty="0"/>
              <a:t>.</a:t>
            </a:r>
            <a:endParaRPr lang="cs-CZ" sz="2700" dirty="0"/>
          </a:p>
        </p:txBody>
      </p:sp>
      <p:pic>
        <p:nvPicPr>
          <p:cNvPr id="23554" name="Picture 2" descr="Výsledek obrázku pro horká skvrna v evrope">
            <a:extLst>
              <a:ext uri="{FF2B5EF4-FFF2-40B4-BE49-F238E27FC236}">
                <a16:creationId xmlns:a16="http://schemas.microsoft.com/office/drawing/2014/main" id="{DDE7F03F-A1EB-445F-87FA-E0BF36694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870" y="1741336"/>
            <a:ext cx="7589796" cy="47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774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0B7A5-EE12-4BBA-A9E2-084F4FBC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20" y="266749"/>
            <a:ext cx="3651467" cy="903443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Povrch Asie</a:t>
            </a:r>
          </a:p>
        </p:txBody>
      </p:sp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0C13B48E-4DD2-4D1A-A6E1-59BB62C95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20" y="1170192"/>
            <a:ext cx="4430608" cy="293162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Velice rozmanitý reliéf;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Na severu rozsáhlé sibiřské nížiny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V oblasti obratníku Raka se táhnou pouštní nebo polopouštní oblasti </a:t>
            </a:r>
            <a:r>
              <a:rPr lang="cs-CZ" sz="2400" dirty="0"/>
              <a:t>– Karakum, Taklamakan, Gobi.</a:t>
            </a:r>
            <a:endParaRPr 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Uprostřed světadílu obrovské horské masivy </a:t>
            </a:r>
            <a:br>
              <a:rPr lang="en-US" sz="2400" b="1" dirty="0"/>
            </a:br>
            <a:r>
              <a:rPr lang="cs-CZ" sz="2400" dirty="0"/>
              <a:t>Himaláje, Pamír, Ťan-Šan;</a:t>
            </a:r>
          </a:p>
          <a:p>
            <a:endParaRPr lang="en-US" sz="18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F467BB2-C26C-484B-9E3C-D7BB0E84D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455" b="1"/>
          <a:stretch/>
        </p:blipFill>
        <p:spPr bwMode="auto">
          <a:xfrm>
            <a:off x="5233295" y="10"/>
            <a:ext cx="6958705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everní stěna Mount Everestu">
            <a:extLst>
              <a:ext uri="{FF2B5EF4-FFF2-40B4-BE49-F238E27FC236}">
                <a16:creationId xmlns:a16="http://schemas.microsoft.com/office/drawing/2014/main" id="{9FDE377E-598B-4D73-A636-42C17F1E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72" y="4541982"/>
            <a:ext cx="3474027" cy="23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2C09D715-796B-4156-94E8-170258561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1811"/>
            <a:ext cx="3674918" cy="27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63AA3B7-9CB5-4F04-99AF-EEC74EF78DE5}"/>
              </a:ext>
            </a:extLst>
          </p:cNvPr>
          <p:cNvSpPr/>
          <p:nvPr/>
        </p:nvSpPr>
        <p:spPr>
          <a:xfrm>
            <a:off x="191972" y="6405545"/>
            <a:ext cx="121283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Poušť Gobi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3113E7B-66E3-4430-8285-F1158D47DCAE}"/>
              </a:ext>
            </a:extLst>
          </p:cNvPr>
          <p:cNvSpPr/>
          <p:nvPr/>
        </p:nvSpPr>
        <p:spPr>
          <a:xfrm>
            <a:off x="4637698" y="6405545"/>
            <a:ext cx="236705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Mount Everest 8 848 m</a:t>
            </a:r>
          </a:p>
        </p:txBody>
      </p:sp>
      <p:sp>
        <p:nvSpPr>
          <p:cNvPr id="10" name="Content Placeholder 8197">
            <a:extLst>
              <a:ext uri="{FF2B5EF4-FFF2-40B4-BE49-F238E27FC236}">
                <a16:creationId xmlns:a16="http://schemas.microsoft.com/office/drawing/2014/main" id="{0DAFF634-4D39-437F-83F0-8EA0EAE4D18B}"/>
              </a:ext>
            </a:extLst>
          </p:cNvPr>
          <p:cNvSpPr txBox="1">
            <a:spLocks/>
          </p:cNvSpPr>
          <p:nvPr/>
        </p:nvSpPr>
        <p:spPr>
          <a:xfrm>
            <a:off x="7967536" y="3996122"/>
            <a:ext cx="4430608" cy="2030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AD995644-F781-449F-AE20-5B8258DE3E57}"/>
              </a:ext>
            </a:extLst>
          </p:cNvPr>
          <p:cNvGrpSpPr/>
          <p:nvPr/>
        </p:nvGrpSpPr>
        <p:grpSpPr>
          <a:xfrm>
            <a:off x="9555483" y="5021156"/>
            <a:ext cx="2444545" cy="1569055"/>
            <a:chOff x="7766055" y="4885776"/>
            <a:chExt cx="2597146" cy="1556390"/>
          </a:xfrm>
        </p:grpSpPr>
        <p:sp>
          <p:nvSpPr>
            <p:cNvPr id="11" name="Content Placeholder 8197">
              <a:extLst>
                <a:ext uri="{FF2B5EF4-FFF2-40B4-BE49-F238E27FC236}">
                  <a16:creationId xmlns:a16="http://schemas.microsoft.com/office/drawing/2014/main" id="{E59DAAB6-7883-4A93-9796-20E75B3BEE39}"/>
                </a:ext>
              </a:extLst>
            </p:cNvPr>
            <p:cNvSpPr txBox="1">
              <a:spLocks/>
            </p:cNvSpPr>
            <p:nvPr/>
          </p:nvSpPr>
          <p:spPr>
            <a:xfrm>
              <a:off x="7766055" y="4885776"/>
              <a:ext cx="2597146" cy="1556390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cs-CZ" sz="1800" dirty="0"/>
                <a:t>       </a:t>
              </a:r>
              <a:r>
                <a:rPr lang="cs-CZ" sz="1800" u="sng" dirty="0"/>
                <a:t>Vysvětlivky</a:t>
              </a:r>
            </a:p>
            <a:p>
              <a:pPr marL="0" indent="0">
                <a:buNone/>
              </a:pPr>
              <a:r>
                <a:rPr lang="cs-CZ" sz="1800" dirty="0"/>
                <a:t>	Nížiny</a:t>
              </a:r>
            </a:p>
            <a:p>
              <a:pPr marL="0" indent="0">
                <a:buNone/>
              </a:pPr>
              <a:r>
                <a:rPr lang="cs-CZ" sz="1800" dirty="0"/>
                <a:t>	Hory</a:t>
              </a:r>
            </a:p>
            <a:p>
              <a:pPr marL="0" indent="0">
                <a:buNone/>
              </a:pPr>
              <a:r>
                <a:rPr lang="cs-CZ" sz="1800" dirty="0"/>
                <a:t>	Pouště</a:t>
              </a:r>
              <a:endParaRPr lang="en-US" sz="1800" dirty="0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969CD930-FCE9-4DB0-9178-3622D2146C8F}"/>
                </a:ext>
              </a:extLst>
            </p:cNvPr>
            <p:cNvSpPr/>
            <p:nvPr/>
          </p:nvSpPr>
          <p:spPr>
            <a:xfrm>
              <a:off x="8338165" y="5301611"/>
              <a:ext cx="235716" cy="25254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64E4D354-AD21-4560-ABFB-752345A41827}"/>
                </a:ext>
              </a:extLst>
            </p:cNvPr>
            <p:cNvSpPr/>
            <p:nvPr/>
          </p:nvSpPr>
          <p:spPr>
            <a:xfrm>
              <a:off x="8338165" y="5664237"/>
              <a:ext cx="235716" cy="252548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E125CA67-9613-4C17-A7D2-5C043EDC6B82}"/>
                </a:ext>
              </a:extLst>
            </p:cNvPr>
            <p:cNvSpPr/>
            <p:nvPr/>
          </p:nvSpPr>
          <p:spPr>
            <a:xfrm>
              <a:off x="8338165" y="5998428"/>
              <a:ext cx="235716" cy="25254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1945559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1549</Words>
  <Application>Microsoft Office PowerPoint</Application>
  <PresentationFormat>Širokoúhlá obrazovka</PresentationFormat>
  <Paragraphs>181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Aharoni</vt:lpstr>
      <vt:lpstr>Arial</vt:lpstr>
      <vt:lpstr>Calibri</vt:lpstr>
      <vt:lpstr>Calibri Light</vt:lpstr>
      <vt:lpstr>Franklin Gothic Demi Cond</vt:lpstr>
      <vt:lpstr>Times New Roman</vt:lpstr>
      <vt:lpstr>Wingdings</vt:lpstr>
      <vt:lpstr>Motiv Office</vt:lpstr>
      <vt:lpstr>ASIE - regiony</vt:lpstr>
      <vt:lpstr>Regiony Asie Geografické rozdělení</vt:lpstr>
      <vt:lpstr>Hranice Asie s Evropou</vt:lpstr>
      <vt:lpstr>Historický vývoj</vt:lpstr>
      <vt:lpstr>Prezentace aplikace PowerPoint</vt:lpstr>
      <vt:lpstr>Hedvábná stezka</vt:lpstr>
      <vt:lpstr>Asie /světadíl/ - charakteristické rysy</vt:lpstr>
      <vt:lpstr>Pacifická litosférická deska „Ohnivý kruh“</vt:lpstr>
      <vt:lpstr>Povrch Asie</vt:lpstr>
      <vt:lpstr>Řeky  a jezera Asie</vt:lpstr>
      <vt:lpstr>Mrtvé moře /Izrael – Jordánsko/ nejslanější a nejníže položené jezero světa</vt:lpstr>
      <vt:lpstr>Poloostrovy Asie</vt:lpstr>
      <vt:lpstr>Nejvýznamnější pohoří Asie </vt:lpstr>
      <vt:lpstr>Pouště Asie</vt:lpstr>
      <vt:lpstr>Monzuny – sezónní větry/deště</vt:lpstr>
      <vt:lpstr>Tropická cyklóna, tajfun nebo hurikán</vt:lpstr>
      <vt:lpstr>Obyvatelstvo Asie</vt:lpstr>
      <vt:lpstr>Náboženství Asie</vt:lpstr>
      <vt:lpstr>Islám – náboženství Blízkého Východu</vt:lpstr>
      <vt:lpstr>Charakteristické rysy Hinduismu</vt:lpstr>
      <vt:lpstr>Charakteristické rysy Judaismu</vt:lpstr>
      <vt:lpstr>Prezentace aplikace PowerPoint</vt:lpstr>
      <vt:lpstr>Samostatná práce - Podnebí Asie  </vt:lpstr>
      <vt:lpstr>Samostatná práce – vegetace Asie</vt:lpstr>
      <vt:lpstr>Samostatná  práce - Pojmenuj poloostrovy: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ASIE - regiony</dc:title>
  <dc:creator>petr coufal</dc:creator>
  <cp:lastModifiedBy>petr coufal</cp:lastModifiedBy>
  <cp:revision>10</cp:revision>
  <dcterms:created xsi:type="dcterms:W3CDTF">2020-08-12T11:29:21Z</dcterms:created>
  <dcterms:modified xsi:type="dcterms:W3CDTF">2020-08-20T14:58:26Z</dcterms:modified>
</cp:coreProperties>
</file>