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85" r:id="rId5"/>
    <p:sldId id="259" r:id="rId6"/>
    <p:sldId id="280" r:id="rId7"/>
    <p:sldId id="281" r:id="rId8"/>
    <p:sldId id="283" r:id="rId9"/>
    <p:sldId id="284" r:id="rId10"/>
    <p:sldId id="282" r:id="rId11"/>
    <p:sldId id="286" r:id="rId12"/>
    <p:sldId id="287" r:id="rId13"/>
    <p:sldId id="288" r:id="rId14"/>
    <p:sldId id="289" r:id="rId15"/>
    <p:sldId id="290" r:id="rId16"/>
    <p:sldId id="263" r:id="rId17"/>
    <p:sldId id="267" r:id="rId18"/>
    <p:sldId id="291" r:id="rId19"/>
    <p:sldId id="292" r:id="rId20"/>
    <p:sldId id="296" r:id="rId21"/>
    <p:sldId id="293" r:id="rId22"/>
    <p:sldId id="297" r:id="rId23"/>
    <p:sldId id="298" r:id="rId24"/>
    <p:sldId id="294" r:id="rId25"/>
    <p:sldId id="302" r:id="rId26"/>
    <p:sldId id="295" r:id="rId27"/>
    <p:sldId id="299" r:id="rId28"/>
    <p:sldId id="300" r:id="rId29"/>
    <p:sldId id="301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05B760C-EF5D-42AD-8DD5-33417930B3C8}">
          <p14:sldIdLst>
            <p14:sldId id="256"/>
            <p14:sldId id="257"/>
            <p14:sldId id="258"/>
            <p14:sldId id="285"/>
            <p14:sldId id="259"/>
            <p14:sldId id="280"/>
            <p14:sldId id="281"/>
            <p14:sldId id="283"/>
            <p14:sldId id="284"/>
            <p14:sldId id="282"/>
            <p14:sldId id="286"/>
            <p14:sldId id="287"/>
            <p14:sldId id="288"/>
          </p14:sldIdLst>
        </p14:section>
        <p14:section name="Oddíl bez názvu" id="{03DE9C99-2E98-48C6-B7A9-65B070C3349E}">
          <p14:sldIdLst>
            <p14:sldId id="289"/>
            <p14:sldId id="290"/>
            <p14:sldId id="263"/>
            <p14:sldId id="267"/>
            <p14:sldId id="291"/>
            <p14:sldId id="292"/>
            <p14:sldId id="296"/>
            <p14:sldId id="293"/>
            <p14:sldId id="297"/>
            <p14:sldId id="298"/>
            <p14:sldId id="294"/>
            <p14:sldId id="302"/>
            <p14:sldId id="295"/>
            <p14:sldId id="299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PODÍL RAS NA SVĚTOVÉM OBYVATELESTVU</a:t>
            </a:r>
          </a:p>
        </c:rich>
      </c:tx>
      <c:layout>
        <c:manualLayout>
          <c:xMode val="edge"/>
          <c:yMode val="edge"/>
          <c:x val="0.16123425642725195"/>
          <c:y val="0.162167607831570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0158730158730157"/>
          <c:y val="0.5018587360594795"/>
          <c:w val="0.40211640211640209"/>
          <c:h val="0.2230483271375464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C68C-4DC0-8F6F-10747F53FED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68C-4DC0-8F6F-10747F53FED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C68C-4DC0-8F6F-10747F53FED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68C-4DC0-8F6F-10747F53FE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List1!$B$4:$B$7</c:f>
              <c:strCache>
                <c:ptCount val="4"/>
                <c:pt idx="0">
                  <c:v>BÍLÁ RASA</c:v>
                </c:pt>
                <c:pt idx="1">
                  <c:v>ŽLUTÁ RASA</c:v>
                </c:pt>
                <c:pt idx="2">
                  <c:v>ČERNÁ RASA</c:v>
                </c:pt>
                <c:pt idx="3">
                  <c:v>MÍŠENÁ RASA</c:v>
                </c:pt>
              </c:strCache>
            </c:strRef>
          </c:cat>
          <c:val>
            <c:numRef>
              <c:f>List1!$C$4:$C$7</c:f>
              <c:numCache>
                <c:formatCode>0%</c:formatCode>
                <c:ptCount val="4"/>
                <c:pt idx="0">
                  <c:v>0.45</c:v>
                </c:pt>
                <c:pt idx="1">
                  <c:v>0.4</c:v>
                </c:pt>
                <c:pt idx="2">
                  <c:v>0.11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8C-4DC0-8F6F-10747F53FEDE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0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82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25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7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1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5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3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8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3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71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5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85" r:id="rId5"/>
    <p:sldLayoutId id="2147483679" r:id="rId6"/>
    <p:sldLayoutId id="2147483680" r:id="rId7"/>
    <p:sldLayoutId id="2147483681" r:id="rId8"/>
    <p:sldLayoutId id="2147483684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ouvisející obrázek">
            <a:extLst>
              <a:ext uri="{FF2B5EF4-FFF2-40B4-BE49-F238E27FC236}">
                <a16:creationId xmlns:a16="http://schemas.microsoft.com/office/drawing/2014/main" id="{5D654CCE-5799-4F90-A108-5C5EB1EFE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8508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83A367-DB54-4C38-8149-F383D370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cs-CZ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AMERIKA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C5197BB-23C6-4B82-930B-FBDA02DB9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Poloha a členitost amerického kontinentu</a:t>
            </a:r>
          </a:p>
        </p:txBody>
      </p:sp>
    </p:spTree>
    <p:extLst>
      <p:ext uri="{BB962C8B-B14F-4D97-AF65-F5344CB8AC3E}">
        <p14:creationId xmlns:p14="http://schemas.microsoft.com/office/powerpoint/2010/main" val="3820864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6" name="Rectangle 191">
            <a:extLst>
              <a:ext uri="{FF2B5EF4-FFF2-40B4-BE49-F238E27FC236}">
                <a16:creationId xmlns:a16="http://schemas.microsoft.com/office/drawing/2014/main" id="{7979CB03-77A3-48F2-A1C8-52F03FCB3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37" name="Rectangle 192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654" y="633619"/>
            <a:ext cx="4520912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E3A21D-E0FC-42F1-9F83-B787301A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978408"/>
            <a:ext cx="3721608" cy="1106424"/>
          </a:xfrm>
        </p:spPr>
        <p:txBody>
          <a:bodyPr>
            <a:normAutofit/>
          </a:bodyPr>
          <a:lstStyle/>
          <a:p>
            <a:r>
              <a:rPr lang="cs-CZ" sz="3200" b="1" dirty="0"/>
              <a:t>Kordillery</a:t>
            </a:r>
          </a:p>
        </p:txBody>
      </p:sp>
      <p:sp>
        <p:nvSpPr>
          <p:cNvPr id="5138" name="Rectangle 193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4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9" name="Rectangle 194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53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D1F21E-BF0C-4F6F-B293-850B8EFF9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16" y="2295143"/>
            <a:ext cx="3683187" cy="36743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900" dirty="0"/>
              <a:t>Ze španělského výrazu „pohoří“;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900" dirty="0"/>
              <a:t>lemující západ Severní </a:t>
            </a:r>
            <a:br>
              <a:rPr lang="cs-CZ" sz="1900" dirty="0"/>
            </a:br>
            <a:r>
              <a:rPr lang="cs-CZ" sz="1900" dirty="0"/>
              <a:t>a Jižní Ameriky;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900" dirty="0"/>
              <a:t>V Severní Americe </a:t>
            </a:r>
            <a:br>
              <a:rPr lang="cs-CZ" sz="1900" dirty="0"/>
            </a:br>
            <a:r>
              <a:rPr lang="cs-CZ" sz="1900" b="1" dirty="0"/>
              <a:t>Skalisté hory;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900" dirty="0"/>
              <a:t>V Jižní Americe </a:t>
            </a:r>
            <a:r>
              <a:rPr lang="cs-CZ" sz="1900" b="1" dirty="0"/>
              <a:t>Andy;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900" dirty="0"/>
              <a:t>Střední Amerika </a:t>
            </a:r>
            <a:r>
              <a:rPr lang="cs-CZ" sz="1900" b="1" dirty="0"/>
              <a:t>Velké </a:t>
            </a:r>
            <a:br>
              <a:rPr lang="cs-CZ" sz="1900" b="1" dirty="0"/>
            </a:br>
            <a:r>
              <a:rPr lang="cs-CZ" sz="1900" b="1" dirty="0"/>
              <a:t>a Malé Antily;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900" dirty="0"/>
              <a:t>Celková délka cca 15 500 km.</a:t>
            </a:r>
          </a:p>
        </p:txBody>
      </p:sp>
      <p:pic>
        <p:nvPicPr>
          <p:cNvPr id="5134" name="Picture 14" descr="Výsledek obrázku pro aconcagua">
            <a:extLst>
              <a:ext uri="{FF2B5EF4-FFF2-40B4-BE49-F238E27FC236}">
                <a16:creationId xmlns:a16="http://schemas.microsoft.com/office/drawing/2014/main" id="{41B4FFCF-FCFD-40D2-9E22-372F6CE84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4" r="16078" b="-1"/>
          <a:stretch/>
        </p:blipFill>
        <p:spPr bwMode="auto">
          <a:xfrm>
            <a:off x="5171031" y="10"/>
            <a:ext cx="3144714" cy="32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ouvisející obrázek">
            <a:extLst>
              <a:ext uri="{FF2B5EF4-FFF2-40B4-BE49-F238E27FC236}">
                <a16:creationId xmlns:a16="http://schemas.microsoft.com/office/drawing/2014/main" id="{1DF7415D-00E9-42D8-AFF4-88D0E8F8D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" b="17860"/>
          <a:stretch/>
        </p:blipFill>
        <p:spPr bwMode="auto">
          <a:xfrm>
            <a:off x="5171033" y="3310128"/>
            <a:ext cx="314471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Související obrázek">
            <a:extLst>
              <a:ext uri="{FF2B5EF4-FFF2-40B4-BE49-F238E27FC236}">
                <a16:creationId xmlns:a16="http://schemas.microsoft.com/office/drawing/2014/main" id="{24049D7A-839A-4472-8B54-C0E925810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r="7527" b="-3"/>
          <a:stretch/>
        </p:blipFill>
        <p:spPr bwMode="auto">
          <a:xfrm>
            <a:off x="8416348" y="10"/>
            <a:ext cx="3775651" cy="413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Výsledek obrázku pro mckinley hora">
            <a:extLst>
              <a:ext uri="{FF2B5EF4-FFF2-40B4-BE49-F238E27FC236}">
                <a16:creationId xmlns:a16="http://schemas.microsoft.com/office/drawing/2014/main" id="{94E5F76C-7461-4A34-97E6-C28583D57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r="1024" b="2"/>
          <a:stretch/>
        </p:blipFill>
        <p:spPr bwMode="auto">
          <a:xfrm>
            <a:off x="8416348" y="4233672"/>
            <a:ext cx="3775652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9A3051F-322E-44A3-A569-EB0A21AAF54E}"/>
              </a:ext>
            </a:extLst>
          </p:cNvPr>
          <p:cNvSpPr/>
          <p:nvPr/>
        </p:nvSpPr>
        <p:spPr>
          <a:xfrm>
            <a:off x="9933146" y="6354294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McKinley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Denali</a:t>
            </a:r>
            <a:r>
              <a:rPr lang="cs-CZ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2323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38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D63A19-A668-4D1C-B458-A6F590D2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11109"/>
          </a:xfrm>
        </p:spPr>
        <p:txBody>
          <a:bodyPr anchor="b">
            <a:normAutofit fontScale="90000"/>
          </a:bodyPr>
          <a:lstStyle/>
          <a:p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Objevitelé americké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 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kontinentu - Vikingové</a:t>
            </a:r>
          </a:p>
        </p:txBody>
      </p:sp>
      <p:sp>
        <p:nvSpPr>
          <p:cNvPr id="1033" name="Rectangle 140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DDF7C7-2853-4E11-A37A-696773263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06" b="2446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1034" name="Rectangle 142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C1F509-B61E-4DDD-B71A-7213406E8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218688"/>
            <a:ext cx="6272784" cy="32938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000" dirty="0"/>
              <a:t>První člověk v Americe někdy před 20 tisíci lety z Asie, prosperující národy a civilizace, </a:t>
            </a:r>
            <a:r>
              <a:rPr lang="cs-CZ" sz="2000" b="1" dirty="0"/>
              <a:t>Mayové, Aztékové, Inkové</a:t>
            </a:r>
            <a:r>
              <a:rPr lang="ru-RU" sz="2000" dirty="0"/>
              <a:t>;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Viking </a:t>
            </a:r>
            <a:r>
              <a:rPr lang="cs-CZ" sz="2000" b="1" dirty="0" err="1"/>
              <a:t>Leif</a:t>
            </a:r>
            <a:r>
              <a:rPr lang="cs-CZ" sz="2000" b="1" dirty="0"/>
              <a:t> </a:t>
            </a:r>
            <a:r>
              <a:rPr lang="cs-CZ" sz="2000" b="1" dirty="0" err="1"/>
              <a:t>Erikson</a:t>
            </a:r>
            <a:r>
              <a:rPr lang="cs-CZ" sz="2000" b="1" dirty="0"/>
              <a:t>, kolem roku 1000 n.l., </a:t>
            </a:r>
            <a:r>
              <a:rPr lang="cs-CZ" sz="2000" dirty="0"/>
              <a:t>prvním Evropanem, který objevil a kolonizoval Severní Ameriku;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Vikingové známí mořeplavci kolonizovali Island a Grónsko na pevných lodích, založili </a:t>
            </a:r>
            <a:r>
              <a:rPr lang="cs-CZ" sz="2000" b="1" dirty="0"/>
              <a:t>osadu </a:t>
            </a:r>
            <a:r>
              <a:rPr lang="cs-CZ" sz="2000" b="1" dirty="0" err="1"/>
              <a:t>Vinland</a:t>
            </a:r>
            <a:r>
              <a:rPr lang="cs-CZ" sz="2000" dirty="0"/>
              <a:t> (dnešní Kanada, Newfoundlandu).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0D6910-D8D8-4FBB-B6A1-24F5681E1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89" r="-2" b="37918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1026" name="Picture 2" descr="Výsledek obrázku pro inkove">
            <a:extLst>
              <a:ext uri="{FF2B5EF4-FFF2-40B4-BE49-F238E27FC236}">
                <a16:creationId xmlns:a16="http://schemas.microsoft.com/office/drawing/2014/main" id="{F5AB4E09-8CA8-454E-A935-F67A5CEA3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9"/>
          <a:stretch/>
        </p:blipFill>
        <p:spPr bwMode="auto">
          <a:xfrm>
            <a:off x="7684008" y="461772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23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Výsledek obrázku pro kolumbovy lodě">
            <a:extLst>
              <a:ext uri="{FF2B5EF4-FFF2-40B4-BE49-F238E27FC236}">
                <a16:creationId xmlns:a16="http://schemas.microsoft.com/office/drawing/2014/main" id="{2B144992-362E-4662-A000-AE8035498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3" r="-2" b="-2"/>
          <a:stretch/>
        </p:blipFill>
        <p:spPr bwMode="auto">
          <a:xfrm>
            <a:off x="4883025" y="10"/>
            <a:ext cx="7308975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851B29B-0457-4FBE-B846-1858585ED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" r="-11" b="19427"/>
          <a:stretch/>
        </p:blipFill>
        <p:spPr bwMode="auto">
          <a:xfrm>
            <a:off x="4883025" y="3493008"/>
            <a:ext cx="7308975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8E05DD-C4B3-4566-9345-AD4131E9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Kryštof Kolumbus, první výprava 1492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5DADA2-A6B2-4A05-8E1A-9156E0944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r>
              <a:rPr lang="cs-CZ" sz="1800" b="1" dirty="0">
                <a:solidFill>
                  <a:srgbClr val="C00000"/>
                </a:solidFill>
              </a:rPr>
              <a:t>Janovský mořeplavec ve španělských službách (Isabela Kastilská),</a:t>
            </a:r>
            <a:r>
              <a:rPr lang="cs-CZ" sz="1800" dirty="0"/>
              <a:t> </a:t>
            </a:r>
          </a:p>
          <a:p>
            <a:r>
              <a:rPr lang="cs-CZ" sz="1800" dirty="0"/>
              <a:t>3 lodě Nina, Pinta, Santa Maria.</a:t>
            </a:r>
          </a:p>
          <a:p>
            <a:r>
              <a:rPr lang="cs-CZ" sz="1800" dirty="0"/>
              <a:t>špatně spočítal obvod Země (30 000 km) a díky tomuto omylu vyplul na moře </a:t>
            </a:r>
            <a:br>
              <a:rPr lang="cs-CZ" sz="1800" dirty="0"/>
            </a:br>
            <a:r>
              <a:rPr lang="cs-CZ" sz="1800" dirty="0"/>
              <a:t>a objevil Nový svět;</a:t>
            </a:r>
          </a:p>
          <a:p>
            <a:r>
              <a:rPr lang="cs-CZ" sz="1800" dirty="0"/>
              <a:t>První objevený ostrov San Salvador (součást Bahamských ostrovů);</a:t>
            </a:r>
          </a:p>
          <a:p>
            <a:r>
              <a:rPr lang="cs-CZ" sz="1800" b="1" dirty="0">
                <a:solidFill>
                  <a:srgbClr val="C00000"/>
                </a:solidFill>
              </a:rPr>
              <a:t>1497 </a:t>
            </a:r>
            <a:r>
              <a:rPr lang="cs-CZ" sz="1800" b="1" dirty="0" err="1">
                <a:solidFill>
                  <a:srgbClr val="C00000"/>
                </a:solidFill>
              </a:rPr>
              <a:t>Amerigo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b="1" dirty="0" err="1">
                <a:solidFill>
                  <a:srgbClr val="C00000"/>
                </a:solidFill>
              </a:rPr>
              <a:t>Vespucci</a:t>
            </a:r>
            <a:r>
              <a:rPr lang="cs-CZ" sz="1800" b="1" dirty="0">
                <a:solidFill>
                  <a:srgbClr val="C00000"/>
                </a:solidFill>
              </a:rPr>
              <a:t> /dal jméno kontinentu/.</a:t>
            </a:r>
          </a:p>
          <a:p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9604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Výsledek obrázku pro kolonizace jižní ameriky">
            <a:extLst>
              <a:ext uri="{FF2B5EF4-FFF2-40B4-BE49-F238E27FC236}">
                <a16:creationId xmlns:a16="http://schemas.microsoft.com/office/drawing/2014/main" id="{D805CC02-E4FD-4984-9105-10D061CE8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4951" r="7144" b="2769"/>
          <a:stretch/>
        </p:blipFill>
        <p:spPr bwMode="auto">
          <a:xfrm>
            <a:off x="4826766" y="741872"/>
            <a:ext cx="7003283" cy="555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CC9B60-757E-41E7-B901-D0D9AF11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Kolonizace </a:t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– 19. století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4FFFE1-D581-43D5-A9BF-39B4D114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733546" cy="385953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C00000"/>
                </a:solidFill>
              </a:rPr>
              <a:t>Osidlování dosud nevyužívaného nebo málo osídleného prostoru</a:t>
            </a:r>
            <a:r>
              <a:rPr lang="cs-CZ" sz="2000" dirty="0"/>
              <a:t>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/>
              <a:t>Hledání či dobývání nové zemědělské půdy;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/>
              <a:t>Hledání nových cest, zejména obchodních;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/>
              <a:t>Dovážení cenných drahých kovů (zlato, stříbro);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/>
              <a:t>Zakládání plantáží.</a:t>
            </a:r>
          </a:p>
        </p:txBody>
      </p:sp>
    </p:spTree>
    <p:extLst>
      <p:ext uri="{BB962C8B-B14F-4D97-AF65-F5344CB8AC3E}">
        <p14:creationId xmlns:p14="http://schemas.microsoft.com/office/powerpoint/2010/main" val="3083492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975FB4-A269-4C77-A591-10F50E947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85" y="737771"/>
            <a:ext cx="6553465" cy="1545336"/>
          </a:xfrm>
        </p:spPr>
        <p:txBody>
          <a:bodyPr anchor="b">
            <a:normAutofit/>
          </a:bodyPr>
          <a:lstStyle/>
          <a:p>
            <a:r>
              <a:rPr lang="cs-CZ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Původní obyvatelstvo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5439BB9-1189-4D8C-A1A4-0D92ADB4A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17082"/>
          <a:stretch/>
        </p:blipFill>
        <p:spPr bwMode="auto">
          <a:xfrm>
            <a:off x="7684008" y="1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F9C03E8-94FC-41C8-9A28-977D6EF49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" b="30744"/>
          <a:stretch/>
        </p:blipFill>
        <p:spPr bwMode="auto">
          <a:xfrm>
            <a:off x="7684008" y="230886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8362C63-B83E-448E-9B28-1521D7A3F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7"/>
          <a:stretch/>
        </p:blipFill>
        <p:spPr bwMode="auto">
          <a:xfrm>
            <a:off x="7684008" y="461772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407B4D6-A3B3-467B-95AB-061BB1DB7D48}"/>
              </a:ext>
            </a:extLst>
          </p:cNvPr>
          <p:cNvSpPr txBox="1"/>
          <p:nvPr/>
        </p:nvSpPr>
        <p:spPr>
          <a:xfrm>
            <a:off x="426124" y="2718148"/>
            <a:ext cx="673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672A64-9405-4021-8E69-47D38D7B4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385" y="2455101"/>
            <a:ext cx="6553465" cy="4045907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První lidé se na Aljašku dostali před 20 tisíci lety ze Sibiře přes Beringovu úžinu (dnes průliv);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Předchůdci dnešních </a:t>
            </a:r>
            <a:r>
              <a:rPr lang="cs-CZ" sz="2400" b="1" dirty="0"/>
              <a:t>indiánů a Inuitů /Aleutů/.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Civilizace – </a:t>
            </a:r>
            <a:r>
              <a:rPr lang="cs-CZ" sz="2400" b="1" dirty="0"/>
              <a:t>Mayové, Aztékové, Inkové</a:t>
            </a:r>
            <a:r>
              <a:rPr lang="cs-CZ" sz="2400" dirty="0"/>
              <a:t>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400" b="1" dirty="0"/>
              <a:t>Indiáni </a:t>
            </a:r>
            <a:r>
              <a:rPr lang="cs-CZ" sz="2400" dirty="0"/>
              <a:t>- domorodá etnika a národy Severní, Střední a Jižní Ameriky;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400" b="1" dirty="0"/>
              <a:t>Původní obyvatelstvo prakticky vyvražděno a zdecimováno epidemií </a:t>
            </a:r>
            <a:r>
              <a:rPr lang="cs-CZ" sz="2400" dirty="0"/>
              <a:t>neštovic, spalniček a cholery, zbylo asi 2 mil. na celém území.</a:t>
            </a:r>
          </a:p>
        </p:txBody>
      </p:sp>
    </p:spTree>
    <p:extLst>
      <p:ext uri="{BB962C8B-B14F-4D97-AF65-F5344CB8AC3E}">
        <p14:creationId xmlns:p14="http://schemas.microsoft.com/office/powerpoint/2010/main" val="354655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B9D007-AA55-4CFD-8F7B-D8B9E48E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cs-CZ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Obyvatelstvo </a:t>
            </a:r>
            <a:br>
              <a:rPr lang="cs-CZ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kultura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Výsledek obrázku pro náboženství v americe">
            <a:extLst>
              <a:ext uri="{FF2B5EF4-FFF2-40B4-BE49-F238E27FC236}">
                <a16:creationId xmlns:a16="http://schemas.microsoft.com/office/drawing/2014/main" id="{6FD0EECF-A49F-4346-A1FC-46C6E487A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00" r="8299" b="-3208"/>
          <a:stretch/>
        </p:blipFill>
        <p:spPr bwMode="auto">
          <a:xfrm>
            <a:off x="5212080" y="475358"/>
            <a:ext cx="6707517" cy="491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DEEF2C4-95E6-4849-856A-A70D5FE8421C}"/>
              </a:ext>
            </a:extLst>
          </p:cNvPr>
          <p:cNvSpPr/>
          <p:nvPr/>
        </p:nvSpPr>
        <p:spPr>
          <a:xfrm>
            <a:off x="6941308" y="5546166"/>
            <a:ext cx="4311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Převažujícím náboženstvím Ameriky </a:t>
            </a:r>
            <a:br>
              <a:rPr lang="cs-CZ" b="1" dirty="0"/>
            </a:br>
            <a:r>
              <a:rPr lang="cs-CZ" b="1" u="sng" dirty="0"/>
              <a:t>křesťanství (evangelické)</a:t>
            </a:r>
            <a:endParaRPr lang="cs-CZ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49B9B-C7B9-406E-824D-A02994BF5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510108"/>
            <a:ext cx="4902200" cy="40877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dirty="0"/>
              <a:t>900 mil. obyvatel, všechny lidské rasy, </a:t>
            </a:r>
            <a:br>
              <a:rPr lang="cs-CZ" sz="1800" b="1" dirty="0"/>
            </a:br>
            <a:r>
              <a:rPr lang="cs-CZ" sz="2400" b="1" dirty="0">
                <a:solidFill>
                  <a:srgbClr val="C00000"/>
                </a:solidFill>
              </a:rPr>
              <a:t>europoidní však převažuje</a:t>
            </a:r>
            <a:r>
              <a:rPr lang="cs-CZ" sz="2400" dirty="0">
                <a:solidFill>
                  <a:srgbClr val="C00000"/>
                </a:solidFill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Negroidní</a:t>
            </a:r>
            <a:r>
              <a:rPr lang="cs-CZ" sz="1800" dirty="0"/>
              <a:t> (Afroameričané) potomci afrických otroků;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Mongoloidní </a:t>
            </a:r>
            <a:r>
              <a:rPr lang="cs-CZ" sz="1800" dirty="0"/>
              <a:t>potomci původních indiánů;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Mísení jednotlivých ras </a:t>
            </a:r>
            <a:br>
              <a:rPr lang="cs-CZ" sz="1800" b="1" dirty="0"/>
            </a:br>
            <a:r>
              <a:rPr lang="cs-CZ" sz="1800" b="1" dirty="0"/>
              <a:t>(mulati, </a:t>
            </a:r>
            <a:r>
              <a:rPr lang="cs-CZ" sz="1800" b="1" dirty="0" err="1"/>
              <a:t>zambové</a:t>
            </a:r>
            <a:r>
              <a:rPr lang="cs-CZ" sz="1800" b="1" dirty="0"/>
              <a:t>, mestikové);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solidFill>
                  <a:srgbClr val="FF0000"/>
                </a:solidFill>
              </a:rPr>
              <a:t>Angličtina a francouzština </a:t>
            </a:r>
            <a:br>
              <a:rPr lang="cs-CZ" sz="1800" b="1" dirty="0"/>
            </a:br>
            <a:r>
              <a:rPr lang="cs-CZ" sz="1800" dirty="0"/>
              <a:t>v Severní Americe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solidFill>
                  <a:srgbClr val="FF0000"/>
                </a:solidFill>
              </a:rPr>
              <a:t>Španělština a portugalština </a:t>
            </a:r>
            <a:br>
              <a:rPr lang="cs-CZ" sz="1800" b="1" dirty="0"/>
            </a:br>
            <a:r>
              <a:rPr lang="cs-CZ" sz="1800" dirty="0"/>
              <a:t>v Jižní Americe </a:t>
            </a:r>
          </a:p>
        </p:txBody>
      </p:sp>
    </p:spTree>
    <p:extLst>
      <p:ext uri="{BB962C8B-B14F-4D97-AF65-F5344CB8AC3E}">
        <p14:creationId xmlns:p14="http://schemas.microsoft.com/office/powerpoint/2010/main" val="388467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FB121F-F498-495F-9BC5-9D7744D4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3" y="483080"/>
            <a:ext cx="4977976" cy="785679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RASY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961F3C-FD0B-42CB-A130-D40C385A0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104" y="1268759"/>
            <a:ext cx="4826432" cy="3631045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Skupiny lidí, které se odlišují vnějšími znaky a složením krve.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Rozlišujeme </a:t>
            </a:r>
            <a:r>
              <a:rPr lang="cs-CZ" altLang="cs-CZ" sz="2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základní rasy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(viz. graf) a </a:t>
            </a:r>
            <a:r>
              <a:rPr lang="cs-CZ" altLang="cs-CZ" sz="2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míšené rasy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zambové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mulati, mesticové) – vzniklé díky migraci.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Pojmy</a:t>
            </a:r>
            <a:r>
              <a:rPr lang="cs-CZ" alt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rasismus, antisemitismus, holocaust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BE989FCC-F212-4E34-ABF8-9D1043036F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744950"/>
              </p:ext>
            </p:extLst>
          </p:nvPr>
        </p:nvGraphicFramePr>
        <p:xfrm>
          <a:off x="919069" y="630323"/>
          <a:ext cx="4938840" cy="3932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ED6744BB-64A1-4D78-A325-508F244C8115}"/>
              </a:ext>
            </a:extLst>
          </p:cNvPr>
          <p:cNvSpPr/>
          <p:nvPr/>
        </p:nvSpPr>
        <p:spPr>
          <a:xfrm>
            <a:off x="1569548" y="5396680"/>
            <a:ext cx="9049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2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 dominance europoidní</a:t>
            </a:r>
            <a:r>
              <a:rPr lang="cs-CZ" altLang="cs-CZ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 druhém místě Afroameričané, pak míšenci.</a:t>
            </a:r>
          </a:p>
        </p:txBody>
      </p:sp>
    </p:spTree>
    <p:extLst>
      <p:ext uri="{BB962C8B-B14F-4D97-AF65-F5344CB8AC3E}">
        <p14:creationId xmlns:p14="http://schemas.microsoft.com/office/powerpoint/2010/main" val="376544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5509B-EA04-48C2-BABC-CEAB0580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681829"/>
          </a:xfr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Rasismus</a:t>
            </a:r>
          </a:p>
        </p:txBody>
      </p:sp>
      <p:pic>
        <p:nvPicPr>
          <p:cNvPr id="1032" name="Picture 8" descr="Výsledek obrázku pro apartheid">
            <a:extLst>
              <a:ext uri="{FF2B5EF4-FFF2-40B4-BE49-F238E27FC236}">
                <a16:creationId xmlns:a16="http://schemas.microsoft.com/office/drawing/2014/main" id="{ED4688EF-566C-48BC-B4FA-2EC4F0116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r="6783" b="-2"/>
          <a:stretch/>
        </p:blipFill>
        <p:spPr bwMode="auto">
          <a:xfrm>
            <a:off x="20" y="4310923"/>
            <a:ext cx="3083422" cy="2547077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sah obrázku budova, osoba, muž, stojící&#10;&#10;Popis byl vytvořen automaticky">
            <a:extLst>
              <a:ext uri="{FF2B5EF4-FFF2-40B4-BE49-F238E27FC236}">
                <a16:creationId xmlns:a16="http://schemas.microsoft.com/office/drawing/2014/main" id="{928C1118-4164-455E-BF00-B9C24909A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r="24669" b="-3"/>
          <a:stretch/>
        </p:blipFill>
        <p:spPr bwMode="auto">
          <a:xfrm>
            <a:off x="3127144" y="2602839"/>
            <a:ext cx="3083422" cy="3083422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fašismus">
            <a:extLst>
              <a:ext uri="{FF2B5EF4-FFF2-40B4-BE49-F238E27FC236}">
                <a16:creationId xmlns:a16="http://schemas.microsoft.com/office/drawing/2014/main" id="{126C404E-DECF-417D-8FD2-FBBA52305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" b="4"/>
          <a:stretch/>
        </p:blipFill>
        <p:spPr bwMode="auto">
          <a:xfrm>
            <a:off x="1" y="-1"/>
            <a:ext cx="3943111" cy="3318096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0F2A9-B2AB-4BF4-BB19-E0B9A9000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666" y="1484784"/>
            <a:ext cx="4688926" cy="4824536"/>
          </a:xfrm>
        </p:spPr>
        <p:txBody>
          <a:bodyPr anchor="t">
            <a:normAutofit fontScale="92500" lnSpcReduction="20000"/>
          </a:bodyPr>
          <a:lstStyle/>
          <a:p>
            <a:r>
              <a:rPr lang="cs-CZ" dirty="0">
                <a:solidFill>
                  <a:srgbClr val="000000"/>
                </a:solidFill>
              </a:rPr>
              <a:t>Rozlišení lidí podle rasového klíče;</a:t>
            </a:r>
          </a:p>
          <a:p>
            <a:r>
              <a:rPr lang="cs-CZ" dirty="0">
                <a:solidFill>
                  <a:srgbClr val="000000"/>
                </a:solidFill>
              </a:rPr>
              <a:t>jako politická ideologie legitimizuje </a:t>
            </a:r>
            <a:r>
              <a:rPr lang="cs-CZ" b="1" dirty="0">
                <a:solidFill>
                  <a:srgbClr val="000000"/>
                </a:solidFill>
              </a:rPr>
              <a:t>společenské nerovnosti na základě rasových rozdílů </a:t>
            </a:r>
            <a:r>
              <a:rPr lang="cs-CZ" dirty="0">
                <a:solidFill>
                  <a:srgbClr val="000000"/>
                </a:solidFill>
              </a:rPr>
              <a:t>mezi lidmi;</a:t>
            </a:r>
          </a:p>
          <a:p>
            <a:r>
              <a:rPr lang="cs-CZ" dirty="0">
                <a:solidFill>
                  <a:srgbClr val="000000"/>
                </a:solidFill>
              </a:rPr>
              <a:t> rasová </a:t>
            </a:r>
            <a:r>
              <a:rPr lang="cs-CZ" b="1" dirty="0">
                <a:solidFill>
                  <a:srgbClr val="000000"/>
                </a:solidFill>
              </a:rPr>
              <a:t>segregace</a:t>
            </a:r>
            <a:r>
              <a:rPr lang="cs-CZ" dirty="0">
                <a:solidFill>
                  <a:srgbClr val="000000"/>
                </a:solidFill>
              </a:rPr>
              <a:t>;</a:t>
            </a:r>
          </a:p>
          <a:p>
            <a:r>
              <a:rPr lang="cs-CZ" dirty="0">
                <a:solidFill>
                  <a:srgbClr val="000000"/>
                </a:solidFill>
              </a:rPr>
              <a:t>veřejnoprávní nebo soukromoprávní </a:t>
            </a:r>
            <a:r>
              <a:rPr lang="cs-CZ" b="1" dirty="0">
                <a:solidFill>
                  <a:srgbClr val="000000"/>
                </a:solidFill>
              </a:rPr>
              <a:t>diskriminace</a:t>
            </a:r>
            <a:r>
              <a:rPr lang="cs-CZ" dirty="0">
                <a:solidFill>
                  <a:srgbClr val="00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122747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 descr="Výsledek obrázku pro socha svobody">
            <a:extLst>
              <a:ext uri="{FF2B5EF4-FFF2-40B4-BE49-F238E27FC236}">
                <a16:creationId xmlns:a16="http://schemas.microsoft.com/office/drawing/2014/main" id="{8A74F093-909E-4249-8234-6C130BB18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2264" b="2"/>
          <a:stretch/>
        </p:blipFill>
        <p:spPr bwMode="auto">
          <a:xfrm>
            <a:off x="3136389" y="10"/>
            <a:ext cx="4979304" cy="3401558"/>
          </a:xfrm>
          <a:custGeom>
            <a:avLst/>
            <a:gdLst>
              <a:gd name="connsiteX0" fmla="*/ 0 w 4979304"/>
              <a:gd name="connsiteY0" fmla="*/ 0 h 3364992"/>
              <a:gd name="connsiteX1" fmla="*/ 4211250 w 4979304"/>
              <a:gd name="connsiteY1" fmla="*/ 0 h 3364992"/>
              <a:gd name="connsiteX2" fmla="*/ 4309461 w 4979304"/>
              <a:gd name="connsiteY2" fmla="*/ 192282 h 3364992"/>
              <a:gd name="connsiteX3" fmla="*/ 4974907 w 4979304"/>
              <a:gd name="connsiteY3" fmla="*/ 3110424 h 3364992"/>
              <a:gd name="connsiteX4" fmla="*/ 4979304 w 4979304"/>
              <a:gd name="connsiteY4" fmla="*/ 3364992 h 3364992"/>
              <a:gd name="connsiteX5" fmla="*/ 800592 w 4979304"/>
              <a:gd name="connsiteY5" fmla="*/ 3364992 h 3364992"/>
              <a:gd name="connsiteX6" fmla="*/ 797493 w 4979304"/>
              <a:gd name="connsiteY6" fmla="*/ 3185579 h 3364992"/>
              <a:gd name="connsiteX7" fmla="*/ 22579 w 4979304"/>
              <a:gd name="connsiteY7" fmla="*/ 42066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CFBA2CE-B70A-4166-AD11-CED5D5ABB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" r="2" b="4813"/>
          <a:stretch/>
        </p:blipFill>
        <p:spPr bwMode="auto">
          <a:xfrm>
            <a:off x="7381690" y="3456433"/>
            <a:ext cx="4810310" cy="3401568"/>
          </a:xfrm>
          <a:custGeom>
            <a:avLst/>
            <a:gdLst>
              <a:gd name="connsiteX0" fmla="*/ 781270 w 4810310"/>
              <a:gd name="connsiteY0" fmla="*/ 0 h 3401568"/>
              <a:gd name="connsiteX1" fmla="*/ 4810310 w 4810310"/>
              <a:gd name="connsiteY1" fmla="*/ 0 h 3401568"/>
              <a:gd name="connsiteX2" fmla="*/ 4810310 w 4810310"/>
              <a:gd name="connsiteY2" fmla="*/ 3401568 h 3401568"/>
              <a:gd name="connsiteX3" fmla="*/ 0 w 4810310"/>
              <a:gd name="connsiteY3" fmla="*/ 3401568 h 3401568"/>
              <a:gd name="connsiteX4" fmla="*/ 1963 w 4810310"/>
              <a:gd name="connsiteY4" fmla="*/ 3397912 h 3401568"/>
              <a:gd name="connsiteX5" fmla="*/ 776876 w 4810310"/>
              <a:gd name="connsiteY5" fmla="*/ 254399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FAF46A0-A8F8-4F38-AB83-38DCD0077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r="2650"/>
          <a:stretch/>
        </p:blipFill>
        <p:spPr bwMode="auto">
          <a:xfrm>
            <a:off x="3189428" y="3456432"/>
            <a:ext cx="4925479" cy="3401568"/>
          </a:xfrm>
          <a:custGeom>
            <a:avLst/>
            <a:gdLst>
              <a:gd name="connsiteX0" fmla="*/ 749362 w 4925479"/>
              <a:gd name="connsiteY0" fmla="*/ 0 h 3364992"/>
              <a:gd name="connsiteX1" fmla="*/ 4925479 w 4925479"/>
              <a:gd name="connsiteY1" fmla="*/ 0 h 3364992"/>
              <a:gd name="connsiteX2" fmla="*/ 4921868 w 4925479"/>
              <a:gd name="connsiteY2" fmla="*/ 209033 h 3364992"/>
              <a:gd name="connsiteX3" fmla="*/ 4256422 w 4925479"/>
              <a:gd name="connsiteY3" fmla="*/ 3127175 h 3364992"/>
              <a:gd name="connsiteX4" fmla="*/ 4134952 w 4925479"/>
              <a:gd name="connsiteY4" fmla="*/ 3364992 h 3364992"/>
              <a:gd name="connsiteX5" fmla="*/ 0 w 4925479"/>
              <a:gd name="connsiteY5" fmla="*/ 3364992 h 3364992"/>
              <a:gd name="connsiteX6" fmla="*/ 79008 w 4925479"/>
              <a:gd name="connsiteY6" fmla="*/ 3202330 h 3364992"/>
              <a:gd name="connsiteX7" fmla="*/ 744454 w 4925479"/>
              <a:gd name="connsiteY7" fmla="*/ 284189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Freeform: Shape 82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F8965B-C03A-4733-B825-D71B5D203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796602"/>
            <a:ext cx="2807208" cy="1214761"/>
          </a:xfrm>
        </p:spPr>
        <p:txBody>
          <a:bodyPr anchor="t">
            <a:normAutofit/>
          </a:bodyPr>
          <a:lstStyle/>
          <a:p>
            <a:r>
              <a:rPr lang="cs-CZ" b="1" dirty="0"/>
              <a:t>Americká kultura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1660DC-D0A9-45B2-92CD-647963CA4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303252"/>
            <a:ext cx="2741372" cy="419899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8000" b="1" dirty="0"/>
              <a:t>Jídlo</a:t>
            </a:r>
            <a:r>
              <a:rPr lang="cs-CZ" sz="8000" dirty="0"/>
              <a:t> - McDonald 's, Popcorn, HotDog, hranolky, </a:t>
            </a:r>
            <a:r>
              <a:rPr lang="cs-CZ" sz="8000" dirty="0" err="1"/>
              <a:t>CocaCola</a:t>
            </a:r>
            <a:r>
              <a:rPr lang="cs-CZ" sz="8000" dirty="0"/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8000" b="1" dirty="0"/>
              <a:t>Filmy a seriály</a:t>
            </a:r>
            <a:r>
              <a:rPr lang="cs-CZ" sz="8000" dirty="0"/>
              <a:t>, Hollywood, Oskar;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8000" b="1" dirty="0"/>
              <a:t>Hudba, móda</a:t>
            </a:r>
            <a:r>
              <a:rPr lang="cs-CZ" sz="8000" dirty="0"/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8000" b="1" dirty="0"/>
              <a:t>Svoboda, demokracie</a:t>
            </a:r>
            <a:r>
              <a:rPr lang="cs-CZ" sz="8000" dirty="0"/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8000" b="1" dirty="0"/>
              <a:t>Sport</a:t>
            </a:r>
            <a:r>
              <a:rPr lang="cs-CZ" sz="8000" dirty="0"/>
              <a:t> (baseball, basketball, golf, americký fotbal).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8000" b="1" dirty="0"/>
              <a:t>Počítačový průmysl </a:t>
            </a:r>
            <a:r>
              <a:rPr lang="cs-CZ" sz="8000" dirty="0"/>
              <a:t>– Apple, IBM, Microsoft, Facebook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700" dirty="0"/>
          </a:p>
          <a:p>
            <a:pPr marL="0" indent="0">
              <a:lnSpc>
                <a:spcPct val="100000"/>
              </a:lnSpc>
              <a:buNone/>
            </a:pPr>
            <a:endParaRPr lang="cs-CZ" sz="1700" dirty="0"/>
          </a:p>
        </p:txBody>
      </p:sp>
      <p:pic>
        <p:nvPicPr>
          <p:cNvPr id="6154" name="Picture 10" descr="Výsledek obrázku pro michael jackson">
            <a:extLst>
              <a:ext uri="{FF2B5EF4-FFF2-40B4-BE49-F238E27FC236}">
                <a16:creationId xmlns:a16="http://schemas.microsoft.com/office/drawing/2014/main" id="{E17E4820-6223-44AB-81EB-1FA164E9B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r="2539"/>
          <a:stretch/>
        </p:blipFill>
        <p:spPr bwMode="auto">
          <a:xfrm>
            <a:off x="7404372" y="10"/>
            <a:ext cx="4787628" cy="3401558"/>
          </a:xfrm>
          <a:custGeom>
            <a:avLst/>
            <a:gdLst>
              <a:gd name="connsiteX0" fmla="*/ 0 w 4787628"/>
              <a:gd name="connsiteY0" fmla="*/ 0 h 3401568"/>
              <a:gd name="connsiteX1" fmla="*/ 4787628 w 4787628"/>
              <a:gd name="connsiteY1" fmla="*/ 0 h 3401568"/>
              <a:gd name="connsiteX2" fmla="*/ 4787628 w 4787628"/>
              <a:gd name="connsiteY2" fmla="*/ 3401568 h 3401568"/>
              <a:gd name="connsiteX3" fmla="*/ 762748 w 4787628"/>
              <a:gd name="connsiteY3" fmla="*/ 3401568 h 3401568"/>
              <a:gd name="connsiteX4" fmla="*/ 751436 w 4787628"/>
              <a:gd name="connsiteY4" fmla="*/ 2963954 h 3401568"/>
              <a:gd name="connsiteX5" fmla="*/ 93264 w 4787628"/>
              <a:gd name="connsiteY5" fmla="*/ 19228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958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C692C35-5378-445F-9D77-A0020F24A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r="1" b="1"/>
          <a:stretch/>
        </p:blipFill>
        <p:spPr bwMode="auto">
          <a:xfrm>
            <a:off x="3245637" y="-1"/>
            <a:ext cx="8946363" cy="6858000"/>
          </a:xfrm>
          <a:custGeom>
            <a:avLst/>
            <a:gdLst>
              <a:gd name="connsiteX0" fmla="*/ 0 w 8946363"/>
              <a:gd name="connsiteY0" fmla="*/ 0 h 6858000"/>
              <a:gd name="connsiteX1" fmla="*/ 8946363 w 8946363"/>
              <a:gd name="connsiteY1" fmla="*/ 0 h 6858000"/>
              <a:gd name="connsiteX2" fmla="*/ 8946363 w 8946363"/>
              <a:gd name="connsiteY2" fmla="*/ 6858000 h 6858000"/>
              <a:gd name="connsiteX3" fmla="*/ 1 w 8946363"/>
              <a:gd name="connsiteY3" fmla="*/ 6858000 h 6858000"/>
              <a:gd name="connsiteX4" fmla="*/ 60040 w 8946363"/>
              <a:gd name="connsiteY4" fmla="*/ 6788731 h 6858000"/>
              <a:gd name="connsiteX5" fmla="*/ 1210035 w 8946363"/>
              <a:gd name="connsiteY5" fmla="*/ 3429001 h 6858000"/>
              <a:gd name="connsiteX6" fmla="*/ 60040 w 8946363"/>
              <a:gd name="connsiteY6" fmla="*/ 692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325F28-2FD3-458C-9D0D-A6608B7C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432816"/>
            <a:ext cx="3438144" cy="1389888"/>
          </a:xfrm>
        </p:spPr>
        <p:txBody>
          <a:bodyPr anchor="ctr">
            <a:normAutofit/>
          </a:bodyPr>
          <a:lstStyle/>
          <a:p>
            <a:r>
              <a:rPr lang="cs-CZ" sz="2800" b="1" dirty="0"/>
              <a:t>Počítačový průmysl „</a:t>
            </a:r>
            <a:r>
              <a:rPr lang="en-US" sz="2800" b="1" dirty="0"/>
              <a:t>Silicon Valley</a:t>
            </a:r>
            <a:r>
              <a:rPr lang="cs-CZ" sz="2800" b="1" dirty="0"/>
              <a:t>“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23DDCC-FE4C-4910-B3C2-E5E879B2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074864"/>
            <a:ext cx="3215386" cy="4478336"/>
          </a:xfrm>
        </p:spPr>
        <p:txBody>
          <a:bodyPr anchor="t">
            <a:no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Česky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„Křemíkové údolí“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světové centrum počítačového průmyslu;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přezdívka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nejjižnější části aglomerace San Francisco ve státě Kalifornia v USA; 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Vysoká koncentrace společností zabývajících počítači a službami.</a:t>
            </a:r>
          </a:p>
        </p:txBody>
      </p:sp>
    </p:spTree>
    <p:extLst>
      <p:ext uri="{BB962C8B-B14F-4D97-AF65-F5344CB8AC3E}">
        <p14:creationId xmlns:p14="http://schemas.microsoft.com/office/powerpoint/2010/main" val="3073930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89342F-AFCA-4603-BF47-13CC738E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51" y="558800"/>
            <a:ext cx="6334887" cy="1179576"/>
          </a:xfrm>
        </p:spPr>
        <p:txBody>
          <a:bodyPr/>
          <a:lstStyle/>
          <a:p>
            <a:r>
              <a:rPr lang="cs-CZ" b="1" dirty="0"/>
              <a:t>Amerika kontinent </a:t>
            </a:r>
          </a:p>
        </p:txBody>
      </p:sp>
      <p:pic>
        <p:nvPicPr>
          <p:cNvPr id="2054" name="Picture 6" descr="Výsledek obrázku pro amerika politicka">
            <a:extLst>
              <a:ext uri="{FF2B5EF4-FFF2-40B4-BE49-F238E27FC236}">
                <a16:creationId xmlns:a16="http://schemas.microsoft.com/office/drawing/2014/main" id="{6F680999-BC05-4C05-9D72-2CA432817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4000" r="4693" b="6296"/>
          <a:stretch/>
        </p:blipFill>
        <p:spPr bwMode="auto">
          <a:xfrm>
            <a:off x="7013277" y="150976"/>
            <a:ext cx="5023088" cy="655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7684B9-C3CC-491A-A0BD-AF2E8D834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251" y="1635760"/>
            <a:ext cx="5842100" cy="4980700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Odlišný historický vývoj proto </a:t>
            </a:r>
            <a:r>
              <a:rPr lang="cs-CZ" sz="2400" b="1" dirty="0"/>
              <a:t>světadíly</a:t>
            </a:r>
            <a:r>
              <a:rPr lang="cs-CZ" sz="2400" dirty="0"/>
              <a:t> Severní a Jižní Amerika;</a:t>
            </a:r>
          </a:p>
          <a:p>
            <a:r>
              <a:rPr lang="cs-CZ" sz="2400" dirty="0"/>
              <a:t>Objev </a:t>
            </a:r>
            <a:r>
              <a:rPr lang="cs-CZ" sz="2400" b="1" dirty="0"/>
              <a:t>Kryštof Kolumbus</a:t>
            </a:r>
            <a:r>
              <a:rPr lang="en-US" sz="2400" b="1" dirty="0"/>
              <a:t> 1492</a:t>
            </a:r>
            <a:r>
              <a:rPr lang="cs-CZ" sz="2400" dirty="0"/>
              <a:t>, jméno po </a:t>
            </a:r>
            <a:r>
              <a:rPr lang="cs-CZ" sz="2400" b="1" dirty="0" err="1"/>
              <a:t>Amerigu</a:t>
            </a:r>
            <a:r>
              <a:rPr lang="cs-CZ" sz="2400" b="1" dirty="0"/>
              <a:t> </a:t>
            </a:r>
            <a:r>
              <a:rPr lang="cs-CZ" sz="2400" b="1" dirty="0" err="1"/>
              <a:t>Vespuccim</a:t>
            </a:r>
            <a:r>
              <a:rPr lang="cs-CZ" sz="2400" dirty="0"/>
              <a:t>, prokázal existenci.</a:t>
            </a:r>
          </a:p>
          <a:p>
            <a:r>
              <a:rPr lang="cs-CZ" sz="2400" dirty="0"/>
              <a:t>Nejužší místo </a:t>
            </a:r>
            <a:r>
              <a:rPr lang="cs-CZ" sz="2400" b="1" dirty="0"/>
              <a:t>Panamská šíje, </a:t>
            </a:r>
            <a:br>
              <a:rPr lang="cs-CZ" sz="2400" b="1" dirty="0"/>
            </a:br>
            <a:r>
              <a:rPr lang="cs-CZ" sz="2400" b="1" u="sng" dirty="0"/>
              <a:t>Panamský průplav</a:t>
            </a:r>
            <a:r>
              <a:rPr lang="cs-CZ" sz="2400" dirty="0"/>
              <a:t>;</a:t>
            </a:r>
          </a:p>
          <a:p>
            <a:r>
              <a:rPr lang="cs-CZ" sz="2400" dirty="0"/>
              <a:t>Celá Amerika leží na západní polokouli</a:t>
            </a:r>
          </a:p>
          <a:p>
            <a:r>
              <a:rPr lang="cs-CZ" sz="2400" b="1" dirty="0"/>
              <a:t>hranice</a:t>
            </a:r>
            <a:r>
              <a:rPr lang="cs-CZ" sz="2400" dirty="0"/>
              <a:t> Atlantský, Tichý oceán, Severní a </a:t>
            </a:r>
            <a:r>
              <a:rPr lang="cs-CZ" sz="2400" dirty="0" err="1"/>
              <a:t>Jižníledový</a:t>
            </a:r>
            <a:r>
              <a:rPr lang="cs-CZ" sz="2400" dirty="0"/>
              <a:t> oceán, Beringův průliv, Ohňová země;</a:t>
            </a:r>
          </a:p>
          <a:p>
            <a:r>
              <a:rPr lang="cs-CZ" sz="2400" b="1" dirty="0"/>
              <a:t>Grónsko</a:t>
            </a:r>
            <a:r>
              <a:rPr lang="cs-CZ" sz="2400" dirty="0"/>
              <a:t> (největší ostrov na světě, </a:t>
            </a:r>
            <a:br>
              <a:rPr lang="cs-CZ" sz="2400" dirty="0"/>
            </a:br>
            <a:r>
              <a:rPr lang="cs-CZ" sz="2400" dirty="0"/>
              <a:t>pozor patří Dánsku).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6732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Výsledek obrázku pro hollywood">
            <a:extLst>
              <a:ext uri="{FF2B5EF4-FFF2-40B4-BE49-F238E27FC236}">
                <a16:creationId xmlns:a16="http://schemas.microsoft.com/office/drawing/2014/main" id="{1276FFF1-0FE6-4634-9AA8-2E3CC6B27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" r="-2" b="10217"/>
          <a:stretch/>
        </p:blipFill>
        <p:spPr bwMode="auto">
          <a:xfrm>
            <a:off x="4883025" y="10"/>
            <a:ext cx="7308975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C592591-42C3-4720-80C3-2930880ED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 r="-2" b="24564"/>
          <a:stretch/>
        </p:blipFill>
        <p:spPr bwMode="auto">
          <a:xfrm>
            <a:off x="4883025" y="3493008"/>
            <a:ext cx="7308975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2" name="Freeform: Shape 8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4" name="Freeform: Shape 8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C529D4-C2FB-4A5C-BE34-5846EF58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Hollywood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4" name="Content Placeholder 7173">
            <a:extLst>
              <a:ext uri="{FF2B5EF4-FFF2-40B4-BE49-F238E27FC236}">
                <a16:creationId xmlns:a16="http://schemas.microsoft.com/office/drawing/2014/main" id="{5DCE78FC-AF56-40CC-96C0-191D7FCCE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573035" cy="3664351"/>
          </a:xfrm>
        </p:spPr>
        <p:txBody>
          <a:bodyPr>
            <a:normAutofit/>
          </a:bodyPr>
          <a:lstStyle/>
          <a:p>
            <a:r>
              <a:rPr lang="cs-CZ" sz="2100" dirty="0"/>
              <a:t>Jedná se o čtvrť města Los Angeles ve státě Kalifornie, USA;</a:t>
            </a:r>
          </a:p>
          <a:p>
            <a:r>
              <a:rPr lang="cs-CZ" sz="2100" b="1" dirty="0">
                <a:solidFill>
                  <a:srgbClr val="FF0000"/>
                </a:solidFill>
              </a:rPr>
              <a:t>Synonymum pro americkou kinematografii;</a:t>
            </a:r>
          </a:p>
          <a:p>
            <a:r>
              <a:rPr lang="cs-CZ" sz="2100" dirty="0"/>
              <a:t>Udělování cen Americké Filmové akademie, pod názvem </a:t>
            </a:r>
            <a:r>
              <a:rPr lang="cs-CZ" sz="2100" b="1" dirty="0"/>
              <a:t>Oskar;</a:t>
            </a:r>
          </a:p>
          <a:p>
            <a:r>
              <a:rPr lang="cs-CZ" sz="2100" dirty="0"/>
              <a:t>Sídlo mnoha filmových společností, zejména místo spojené se střihem a efekty.</a:t>
            </a:r>
          </a:p>
        </p:txBody>
      </p:sp>
    </p:spTree>
    <p:extLst>
      <p:ext uri="{BB962C8B-B14F-4D97-AF65-F5344CB8AC3E}">
        <p14:creationId xmlns:p14="http://schemas.microsoft.com/office/powerpoint/2010/main" val="980266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3D7E4C9F-7EC2-4C52-9146-0E1435CC2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6" name="Picture 10">
            <a:extLst>
              <a:ext uri="{FF2B5EF4-FFF2-40B4-BE49-F238E27FC236}">
                <a16:creationId xmlns:a16="http://schemas.microsoft.com/office/drawing/2014/main" id="{025DE790-4B92-47C8-8047-008E37649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3" r="1" b="13994"/>
          <a:stretch/>
        </p:blipFill>
        <p:spPr bwMode="auto">
          <a:xfrm>
            <a:off x="-1" y="5"/>
            <a:ext cx="3922776" cy="39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BC85B09-EB7B-46F4-AB1B-05B8D1400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t="24462" r="-548" b="6781"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A3C268-3B36-4F88-9297-B2545FB2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Nerostné suroviny Ameriky1</a:t>
            </a:r>
          </a:p>
        </p:txBody>
      </p:sp>
      <p:pic>
        <p:nvPicPr>
          <p:cNvPr id="9220" name="Picture 4" descr="Hlavní oblasti s výskytem ropy.">
            <a:extLst>
              <a:ext uri="{FF2B5EF4-FFF2-40B4-BE49-F238E27FC236}">
                <a16:creationId xmlns:a16="http://schemas.microsoft.com/office/drawing/2014/main" id="{9EFC04C9-8927-4252-811B-A670BDCCA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2" r="33493"/>
          <a:stretch/>
        </p:blipFill>
        <p:spPr bwMode="auto">
          <a:xfrm>
            <a:off x="8143337" y="10"/>
            <a:ext cx="4048664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6854" y="525780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F059B3-E9AB-4EE7-8B1A-467769C9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328160"/>
            <a:ext cx="3712464" cy="1859280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Celý americký kontinent bohatý na nerostné suroviny;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/>
              <a:t>Ropa a zemní plyn</a:t>
            </a:r>
            <a:br>
              <a:rPr lang="cs-CZ" sz="1800" dirty="0"/>
            </a:br>
            <a:r>
              <a:rPr lang="cs-CZ" sz="1800" dirty="0"/>
              <a:t>- Kanada /Alberta/;</a:t>
            </a:r>
            <a:br>
              <a:rPr lang="cs-CZ" sz="1800" dirty="0"/>
            </a:br>
            <a:r>
              <a:rPr lang="cs-CZ" sz="1800" dirty="0"/>
              <a:t>- USA, Mexiko (Mexický záliv);</a:t>
            </a:r>
            <a:br>
              <a:rPr lang="cs-CZ" sz="1800" dirty="0"/>
            </a:br>
            <a:r>
              <a:rPr lang="cs-CZ" sz="1800" dirty="0"/>
              <a:t>- Venezuela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3006ACA4-482E-428F-9136-E8154349B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 r="1" b="20360"/>
          <a:stretch/>
        </p:blipFill>
        <p:spPr bwMode="auto">
          <a:xfrm>
            <a:off x="8269224" y="4160171"/>
            <a:ext cx="3922776" cy="21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803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A3C268-3B36-4F88-9297-B2545FB2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cs-CZ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Nerostné suroviny Ameriky2</a:t>
            </a:r>
          </a:p>
        </p:txBody>
      </p:sp>
      <p:pic>
        <p:nvPicPr>
          <p:cNvPr id="11266" name="Picture 2" descr="Související obrázek">
            <a:extLst>
              <a:ext uri="{FF2B5EF4-FFF2-40B4-BE49-F238E27FC236}">
                <a16:creationId xmlns:a16="http://schemas.microsoft.com/office/drawing/2014/main" id="{756E9CD0-D608-4BE9-B98C-D6ECA7CB2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46160" b="-2"/>
          <a:stretch/>
        </p:blipFill>
        <p:spPr bwMode="auto">
          <a:xfrm>
            <a:off x="20" y="-6"/>
            <a:ext cx="393190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CCD26A4D-B536-4932-BB7A-17A5E9910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" r="1" b="1"/>
          <a:stretch/>
        </p:blipFill>
        <p:spPr bwMode="auto">
          <a:xfrm>
            <a:off x="4130040" y="6"/>
            <a:ext cx="3931920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Výsledek obrázku pro atomova elektrarna">
            <a:extLst>
              <a:ext uri="{FF2B5EF4-FFF2-40B4-BE49-F238E27FC236}">
                <a16:creationId xmlns:a16="http://schemas.microsoft.com/office/drawing/2014/main" id="{FA7333DD-A51A-4455-B28B-8A21D2B13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r="16313" b="-3"/>
          <a:stretch/>
        </p:blipFill>
        <p:spPr bwMode="auto">
          <a:xfrm>
            <a:off x="8260080" y="-1"/>
            <a:ext cx="393192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6" name="Rectangle 148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03092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F059B3-E9AB-4EE7-8B1A-467769C9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Kanada -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uran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/světová dvojka za Kazachstánem/;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USA, Apalačské pohoří -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uhlí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Aljaška, Kalifornie –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zlato, stříbro;</a:t>
            </a:r>
            <a:b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Chile –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ledek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/dusíkaté hnojivo, střelný prach/.</a:t>
            </a:r>
          </a:p>
        </p:txBody>
      </p:sp>
    </p:spTree>
    <p:extLst>
      <p:ext uri="{BB962C8B-B14F-4D97-AF65-F5344CB8AC3E}">
        <p14:creationId xmlns:p14="http://schemas.microsoft.com/office/powerpoint/2010/main" val="820497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A299ADF-C96B-4580-9DF4-9D9269C56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8BFFD8-C0C5-4A9B-A5D8-5400C4C2E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759" y="140611"/>
            <a:ext cx="4169724" cy="919850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Průmyslový pás </a:t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„Velkých jezer“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D421286-2457-433A-9435-4D151419C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284720" cy="35671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7B9ED5D-FBCA-4F0D-A30B-F8DB7B425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6" name="Picture 6" descr="Výsledek obrázku pro general motors">
            <a:extLst>
              <a:ext uri="{FF2B5EF4-FFF2-40B4-BE49-F238E27FC236}">
                <a16:creationId xmlns:a16="http://schemas.microsoft.com/office/drawing/2014/main" id="{8F3909DC-B699-47CD-AB62-4FAF17210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914" y="3796200"/>
            <a:ext cx="2279801" cy="12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406034C9-73F6-444C-8AF7-50F884786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4" name="Picture 4" descr="Výsledek obrázku pro boeing">
            <a:extLst>
              <a:ext uri="{FF2B5EF4-FFF2-40B4-BE49-F238E27FC236}">
                <a16:creationId xmlns:a16="http://schemas.microsoft.com/office/drawing/2014/main" id="{D8B31B09-4BBC-4FD9-B730-BBF9A9CC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914" y="5319023"/>
            <a:ext cx="2300066" cy="12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A8D726-5B1B-4A4F-83F9-F1D78A0C9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057" y="4081985"/>
            <a:ext cx="7611434" cy="2336389"/>
          </a:xfrm>
        </p:spPr>
        <p:txBody>
          <a:bodyPr>
            <a:normAutofit fontScale="85000" lnSpcReduction="20000"/>
          </a:bodyPr>
          <a:lstStyle/>
          <a:p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Nejstarší průmyslové odvětví na světě, </a:t>
            </a: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výroba automobilů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centrum ve městě 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Detroit (USA). Ford, General Motors, Chrysler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výroby letadel 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Chicago - Boeing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Oblast kolem Velkých jezer je typická jako </a:t>
            </a: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naleziště železné rudy, uhlí, ocelárny, výroba železa.</a:t>
            </a:r>
          </a:p>
          <a:p>
            <a:endParaRPr lang="cs-CZ" sz="240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1DBB8CEC-EC8B-48D2-8771-59036EB5B4E7}"/>
              </a:ext>
            </a:extLst>
          </p:cNvPr>
          <p:cNvSpPr txBox="1">
            <a:spLocks/>
          </p:cNvSpPr>
          <p:nvPr/>
        </p:nvSpPr>
        <p:spPr>
          <a:xfrm>
            <a:off x="7477759" y="1103453"/>
            <a:ext cx="4314549" cy="29355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Great Lakes na </a:t>
            </a:r>
            <a:b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pomezí USA a Kanady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Niagarské vodopády 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oddělují Erijské a Ontarijské jezero;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1/5 globálních </a:t>
            </a:r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sladkov.zásob</a:t>
            </a:r>
            <a:endParaRPr lang="cs-CZ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Obrovské metropole 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v okolí /Chicago, </a:t>
            </a:r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Milwaukee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, Detroit, Toronto – až 60 </a:t>
            </a:r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mil.lidí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/.</a:t>
            </a:r>
          </a:p>
        </p:txBody>
      </p:sp>
    </p:spTree>
    <p:extLst>
      <p:ext uri="{BB962C8B-B14F-4D97-AF65-F5344CB8AC3E}">
        <p14:creationId xmlns:p14="http://schemas.microsoft.com/office/powerpoint/2010/main" val="3661479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E25EB17-46B3-4AFD-B33A-4AEC7F63F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FC4185-F1AB-4531-AEEF-B1DC2E10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56271"/>
            <a:ext cx="4114800" cy="1626851"/>
          </a:xfrm>
        </p:spPr>
        <p:txBody>
          <a:bodyPr anchor="b">
            <a:normAutofit/>
          </a:bodyPr>
          <a:lstStyle/>
          <a:p>
            <a:r>
              <a:rPr lang="cs-CZ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Potravinářský průmysl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81EABE0-FA8E-49A5-A966-F0539111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6384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4" name="Picture 6" descr="Výsledek obrázku pro bavlna">
            <a:extLst>
              <a:ext uri="{FF2B5EF4-FFF2-40B4-BE49-F238E27FC236}">
                <a16:creationId xmlns:a16="http://schemas.microsoft.com/office/drawing/2014/main" id="{CB61E1B6-BBB9-4EB6-A551-464D50CC8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r="17156" b="-5"/>
          <a:stretch/>
        </p:blipFill>
        <p:spPr bwMode="auto">
          <a:xfrm>
            <a:off x="5175504" y="601133"/>
            <a:ext cx="2994648" cy="20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56A3E26D-73B1-468C-B97B-BC181595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0" y="2712821"/>
            <a:ext cx="3975945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1472A9-1758-43B9-9789-DA4A3A0CF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942520"/>
            <a:ext cx="4114800" cy="3245804"/>
          </a:xfrm>
        </p:spPr>
        <p:txBody>
          <a:bodyPr>
            <a:normAutofit/>
          </a:bodyPr>
          <a:lstStyle/>
          <a:p>
            <a:r>
              <a:rPr lang="en-US" sz="1800" b="1" dirty="0"/>
              <a:t>Severn</a:t>
            </a:r>
            <a:r>
              <a:rPr lang="cs-CZ" sz="1800" b="1" dirty="0"/>
              <a:t>í Amerika</a:t>
            </a:r>
            <a:br>
              <a:rPr lang="cs-CZ" sz="1800" dirty="0"/>
            </a:br>
            <a:r>
              <a:rPr lang="cs-CZ" sz="1800" dirty="0"/>
              <a:t>- pšeničný pás</a:t>
            </a:r>
            <a:br>
              <a:rPr lang="cs-CZ" sz="1800" dirty="0"/>
            </a:br>
            <a:r>
              <a:rPr lang="cs-CZ" sz="1800" dirty="0"/>
              <a:t>- kukuřičný pás</a:t>
            </a:r>
            <a:br>
              <a:rPr lang="cs-CZ" sz="1800" dirty="0"/>
            </a:br>
            <a:r>
              <a:rPr lang="cs-CZ" sz="1800" dirty="0"/>
              <a:t>- bavlníkový pás</a:t>
            </a:r>
          </a:p>
          <a:p>
            <a:r>
              <a:rPr lang="cs-CZ" sz="1800" b="1" dirty="0"/>
              <a:t>Plantáže ve střední a jižní Americe</a:t>
            </a:r>
            <a:br>
              <a:rPr lang="cs-CZ" sz="1800" dirty="0"/>
            </a:br>
            <a:r>
              <a:rPr lang="cs-CZ" sz="1800" dirty="0"/>
              <a:t>- banány, káva, kakao;</a:t>
            </a:r>
          </a:p>
          <a:p>
            <a:r>
              <a:rPr lang="cs-CZ" sz="1800" b="1" dirty="0"/>
              <a:t>Oblast Karibiku především cukrová třtina – výroba rumu</a:t>
            </a:r>
            <a:r>
              <a:rPr lang="cs-CZ" sz="1800" dirty="0"/>
              <a:t>.</a:t>
            </a:r>
          </a:p>
        </p:txBody>
      </p:sp>
      <p:pic>
        <p:nvPicPr>
          <p:cNvPr id="12292" name="Picture 4" descr="Výsledek obrázku pro kukuřice">
            <a:extLst>
              <a:ext uri="{FF2B5EF4-FFF2-40B4-BE49-F238E27FC236}">
                <a16:creationId xmlns:a16="http://schemas.microsoft.com/office/drawing/2014/main" id="{8C9365C9-2192-48AA-BAB7-2A0E751DB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89"/>
          <a:stretch/>
        </p:blipFill>
        <p:spPr bwMode="auto">
          <a:xfrm>
            <a:off x="5175503" y="2772267"/>
            <a:ext cx="2994649" cy="340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ouvisející obrázek">
            <a:extLst>
              <a:ext uri="{FF2B5EF4-FFF2-40B4-BE49-F238E27FC236}">
                <a16:creationId xmlns:a16="http://schemas.microsoft.com/office/drawing/2014/main" id="{BB7C171C-22B2-44D0-AEEA-FD96E2C27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r="15580"/>
          <a:stretch/>
        </p:blipFill>
        <p:spPr bwMode="auto">
          <a:xfrm>
            <a:off x="8270757" y="601133"/>
            <a:ext cx="3515859" cy="330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Výsledek obrázku pro pšenice">
            <a:extLst>
              <a:ext uri="{FF2B5EF4-FFF2-40B4-BE49-F238E27FC236}">
                <a16:creationId xmlns:a16="http://schemas.microsoft.com/office/drawing/2014/main" id="{E0D739A0-8B64-4422-9FBE-EE1E65B58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2" b="5"/>
          <a:stretch/>
        </p:blipFill>
        <p:spPr bwMode="auto">
          <a:xfrm>
            <a:off x="8270757" y="4004797"/>
            <a:ext cx="3515859" cy="21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Výsledek obrázku pro coca cola">
            <a:extLst>
              <a:ext uri="{FF2B5EF4-FFF2-40B4-BE49-F238E27FC236}">
                <a16:creationId xmlns:a16="http://schemas.microsoft.com/office/drawing/2014/main" id="{8245CC83-A995-4F40-A757-7DB7FEBE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402">
            <a:off x="3211595" y="140445"/>
            <a:ext cx="2494919" cy="249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41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D7E4C9F-7EC2-4C52-9146-0E1435CC2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Související obrázek">
            <a:extLst>
              <a:ext uri="{FF2B5EF4-FFF2-40B4-BE49-F238E27FC236}">
                <a16:creationId xmlns:a16="http://schemas.microsoft.com/office/drawing/2014/main" id="{CD6BED83-9098-4E68-B0CC-9DF61D3BE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r="12139" b="-3"/>
          <a:stretch/>
        </p:blipFill>
        <p:spPr bwMode="auto">
          <a:xfrm>
            <a:off x="-1" y="5"/>
            <a:ext cx="3922776" cy="39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Výsledek obrázku pro burritos">
            <a:extLst>
              <a:ext uri="{FF2B5EF4-FFF2-40B4-BE49-F238E27FC236}">
                <a16:creationId xmlns:a16="http://schemas.microsoft.com/office/drawing/2014/main" id="{A6A9AB4A-6092-48E1-85A5-2E13C8058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5" r="20175"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ACAB5F-3F61-4FEB-BA82-589B3BFC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Původní a dovezené plodiny/zvířata</a:t>
            </a:r>
          </a:p>
        </p:txBody>
      </p:sp>
      <p:pic>
        <p:nvPicPr>
          <p:cNvPr id="17412" name="Picture 4" descr="Výsledek obrázku pro starbucks">
            <a:extLst>
              <a:ext uri="{FF2B5EF4-FFF2-40B4-BE49-F238E27FC236}">
                <a16:creationId xmlns:a16="http://schemas.microsoft.com/office/drawing/2014/main" id="{1463D1CE-3061-4317-AC55-5E8011C34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r="20211" b="3"/>
          <a:stretch/>
        </p:blipFill>
        <p:spPr bwMode="auto">
          <a:xfrm>
            <a:off x="8263267" y="10"/>
            <a:ext cx="3928733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6854" y="525780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DF339F-D183-43A8-AB23-4457A703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322" y="4364966"/>
            <a:ext cx="4032608" cy="1944389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600" b="1" dirty="0"/>
              <a:t>Původní plodiny: </a:t>
            </a:r>
            <a:r>
              <a:rPr lang="cs-CZ" sz="1600" dirty="0"/>
              <a:t>brambory, rajčata, kukuřice, slunečnice, kakaovník, fazole, </a:t>
            </a:r>
            <a:r>
              <a:rPr lang="cs-CZ" sz="1600" b="1" dirty="0">
                <a:solidFill>
                  <a:srgbClr val="FF0000"/>
                </a:solidFill>
              </a:rPr>
              <a:t>tabák.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b="1" dirty="0"/>
              <a:t>Dovezené plodiny: </a:t>
            </a:r>
            <a:r>
              <a:rPr lang="cs-CZ" sz="1600" dirty="0"/>
              <a:t>pšenice, </a:t>
            </a:r>
            <a:r>
              <a:rPr lang="cs-CZ" sz="1600" b="1" dirty="0">
                <a:solidFill>
                  <a:srgbClr val="FF0000"/>
                </a:solidFill>
              </a:rPr>
              <a:t>kávovník, cukrová třtina.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b="1" dirty="0"/>
              <a:t>Dovezeny:</a:t>
            </a:r>
            <a:r>
              <a:rPr lang="cs-CZ" sz="160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kůň</a:t>
            </a:r>
            <a:r>
              <a:rPr lang="cs-CZ" sz="1600" dirty="0"/>
              <a:t>, prase, skot, slepice</a:t>
            </a:r>
          </a:p>
        </p:txBody>
      </p:sp>
      <p:pic>
        <p:nvPicPr>
          <p:cNvPr id="17414" name="Picture 6" descr="Výsledek obrázku pro takos">
            <a:extLst>
              <a:ext uri="{FF2B5EF4-FFF2-40B4-BE49-F238E27FC236}">
                <a16:creationId xmlns:a16="http://schemas.microsoft.com/office/drawing/2014/main" id="{1E76ECBE-DCEA-4BFD-9D9B-E3F46C93A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" r="1" b="7803"/>
          <a:stretch/>
        </p:blipFill>
        <p:spPr bwMode="auto">
          <a:xfrm>
            <a:off x="8269224" y="4160171"/>
            <a:ext cx="3922776" cy="21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103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Související obrázek">
            <a:extLst>
              <a:ext uri="{FF2B5EF4-FFF2-40B4-BE49-F238E27FC236}">
                <a16:creationId xmlns:a16="http://schemas.microsoft.com/office/drawing/2014/main" id="{EB1395E1-7321-45B3-A9E2-8B6F9509C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3" r="-2" b="11997"/>
          <a:stretch/>
        </p:blipFill>
        <p:spPr bwMode="auto">
          <a:xfrm>
            <a:off x="4883025" y="10"/>
            <a:ext cx="7308975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ýsledek obrázku pro zemedelstvi americke">
            <a:extLst>
              <a:ext uri="{FF2B5EF4-FFF2-40B4-BE49-F238E27FC236}">
                <a16:creationId xmlns:a16="http://schemas.microsoft.com/office/drawing/2014/main" id="{036378B9-E7A6-4941-AD96-32773C842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9" r="-2" b="-2"/>
          <a:stretch/>
        </p:blipFill>
        <p:spPr bwMode="auto">
          <a:xfrm>
            <a:off x="4883025" y="3493008"/>
            <a:ext cx="7308975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24EDC8-87B2-46E9-B633-F647D85F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Bohatý sever </a:t>
            </a:r>
            <a:br>
              <a:rPr lang="cs-CZ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chudý jih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D92937-9C2C-4263-80C5-022EF6C79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367943"/>
            <a:ext cx="5220208" cy="4118201"/>
          </a:xfrm>
        </p:spPr>
        <p:txBody>
          <a:bodyPr>
            <a:normAutofit/>
          </a:bodyPr>
          <a:lstStyle/>
          <a:p>
            <a:r>
              <a:rPr lang="cs-CZ" sz="2000" b="1" dirty="0"/>
              <a:t>Vyspělé zemědělství „Severu“ </a:t>
            </a:r>
            <a:br>
              <a:rPr lang="cs-CZ" sz="2000" dirty="0"/>
            </a:br>
            <a:r>
              <a:rPr lang="cs-CZ" sz="2000" dirty="0"/>
              <a:t>exportující své výrobky do celého světa;</a:t>
            </a:r>
          </a:p>
          <a:p>
            <a:r>
              <a:rPr lang="cs-CZ" sz="2000" b="1" dirty="0"/>
              <a:t>Vysoká mechanizace</a:t>
            </a:r>
            <a:r>
              <a:rPr lang="cs-CZ" sz="2000" dirty="0"/>
              <a:t>, nízký počet zaměstnanců;</a:t>
            </a:r>
          </a:p>
          <a:p>
            <a:r>
              <a:rPr lang="cs-CZ" sz="2000" b="1" dirty="0"/>
              <a:t>Většina obyvatel pracuje ve službách</a:t>
            </a:r>
            <a:r>
              <a:rPr lang="cs-CZ" sz="2000" dirty="0"/>
              <a:t>;</a:t>
            </a:r>
          </a:p>
          <a:p>
            <a:r>
              <a:rPr lang="cs-CZ" sz="2000" dirty="0"/>
              <a:t>Centrum průmyslu, </a:t>
            </a:r>
            <a:r>
              <a:rPr lang="cs-CZ" sz="2000" b="1" dirty="0"/>
              <a:t>inovací, </a:t>
            </a:r>
            <a:br>
              <a:rPr lang="cs-CZ" sz="2000" b="1" dirty="0"/>
            </a:br>
            <a:r>
              <a:rPr lang="cs-CZ" sz="2000" b="1" dirty="0"/>
              <a:t>vědy a výzkumu;</a:t>
            </a:r>
          </a:p>
          <a:p>
            <a:r>
              <a:rPr lang="cs-CZ" sz="2000" b="1" dirty="0"/>
              <a:t>Kvalitní školství </a:t>
            </a:r>
            <a:r>
              <a:rPr lang="cs-CZ" sz="2000" dirty="0"/>
              <a:t>(Harvard, </a:t>
            </a:r>
            <a:r>
              <a:rPr lang="cs-CZ" sz="2000" dirty="0" err="1"/>
              <a:t>Yale</a:t>
            </a:r>
            <a:r>
              <a:rPr lang="cs-CZ" sz="2000" dirty="0"/>
              <a:t>, Kolumbijská, Stanford);</a:t>
            </a:r>
          </a:p>
          <a:p>
            <a:r>
              <a:rPr lang="cs-CZ" sz="2000" b="1" dirty="0"/>
              <a:t>Kvalitní lékařská péče</a:t>
            </a:r>
            <a:r>
              <a:rPr lang="cs-CZ" sz="2000" dirty="0"/>
              <a:t>.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425044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6" name="Rectangle 80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2" name="Picture 6" descr="Výsledek obrázku pro banány">
            <a:extLst>
              <a:ext uri="{FF2B5EF4-FFF2-40B4-BE49-F238E27FC236}">
                <a16:creationId xmlns:a16="http://schemas.microsoft.com/office/drawing/2014/main" id="{2E49629B-1668-4A1F-AB2B-A669811DD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" r="1" b="29594"/>
          <a:stretch/>
        </p:blipFill>
        <p:spPr bwMode="auto">
          <a:xfrm>
            <a:off x="8529321" y="10"/>
            <a:ext cx="3662680" cy="3401558"/>
          </a:xfrm>
          <a:custGeom>
            <a:avLst/>
            <a:gdLst>
              <a:gd name="connsiteX0" fmla="*/ 0 w 3662680"/>
              <a:gd name="connsiteY0" fmla="*/ 0 h 3401568"/>
              <a:gd name="connsiteX1" fmla="*/ 3662680 w 3662680"/>
              <a:gd name="connsiteY1" fmla="*/ 0 h 3401568"/>
              <a:gd name="connsiteX2" fmla="*/ 3662680 w 3662680"/>
              <a:gd name="connsiteY2" fmla="*/ 3401568 h 3401568"/>
              <a:gd name="connsiteX3" fmla="*/ 774527 w 3662680"/>
              <a:gd name="connsiteY3" fmla="*/ 3401568 h 3401568"/>
              <a:gd name="connsiteX4" fmla="*/ 769892 w 3662680"/>
              <a:gd name="connsiteY4" fmla="*/ 3133175 h 3401568"/>
              <a:gd name="connsiteX5" fmla="*/ 104445 w 3662680"/>
              <a:gd name="connsiteY5" fmla="*/ 21503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Výsledek obrázku pro káva">
            <a:extLst>
              <a:ext uri="{FF2B5EF4-FFF2-40B4-BE49-F238E27FC236}">
                <a16:creationId xmlns:a16="http://schemas.microsoft.com/office/drawing/2014/main" id="{0918ABB5-5FE7-4F73-96E9-7AAABFF48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6022" b="1"/>
          <a:stretch/>
        </p:blipFill>
        <p:spPr bwMode="auto">
          <a:xfrm>
            <a:off x="5115314" y="10"/>
            <a:ext cx="4118110" cy="3401558"/>
          </a:xfrm>
          <a:custGeom>
            <a:avLst/>
            <a:gdLst>
              <a:gd name="connsiteX0" fmla="*/ 0 w 4118110"/>
              <a:gd name="connsiteY0" fmla="*/ 0 h 3401568"/>
              <a:gd name="connsiteX1" fmla="*/ 3343575 w 4118110"/>
              <a:gd name="connsiteY1" fmla="*/ 0 h 3401568"/>
              <a:gd name="connsiteX2" fmla="*/ 3448028 w 4118110"/>
              <a:gd name="connsiteY2" fmla="*/ 215050 h 3401568"/>
              <a:gd name="connsiteX3" fmla="*/ 4113475 w 4118110"/>
              <a:gd name="connsiteY3" fmla="*/ 3133192 h 3401568"/>
              <a:gd name="connsiteX4" fmla="*/ 4118110 w 4118110"/>
              <a:gd name="connsiteY4" fmla="*/ 3401568 h 3401568"/>
              <a:gd name="connsiteX5" fmla="*/ 801224 w 4118110"/>
              <a:gd name="connsiteY5" fmla="*/ 3401568 h 3401568"/>
              <a:gd name="connsiteX6" fmla="*/ 797493 w 4118110"/>
              <a:gd name="connsiteY6" fmla="*/ 3185579 h 3401568"/>
              <a:gd name="connsiteX7" fmla="*/ 22579 w 4118110"/>
              <a:gd name="connsiteY7" fmla="*/ 4206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Výsledek obrázku pro kakao">
            <a:extLst>
              <a:ext uri="{FF2B5EF4-FFF2-40B4-BE49-F238E27FC236}">
                <a16:creationId xmlns:a16="http://schemas.microsoft.com/office/drawing/2014/main" id="{FF43BEB1-A7C6-44D6-AD3B-17B230644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3" r="-1" b="13722"/>
          <a:stretch/>
        </p:blipFill>
        <p:spPr bwMode="auto">
          <a:xfrm>
            <a:off x="5168353" y="3456432"/>
            <a:ext cx="7023646" cy="3401568"/>
          </a:xfrm>
          <a:custGeom>
            <a:avLst/>
            <a:gdLst>
              <a:gd name="connsiteX0" fmla="*/ 749132 w 7023646"/>
              <a:gd name="connsiteY0" fmla="*/ 0 h 3401568"/>
              <a:gd name="connsiteX1" fmla="*/ 7023646 w 7023646"/>
              <a:gd name="connsiteY1" fmla="*/ 0 h 3401568"/>
              <a:gd name="connsiteX2" fmla="*/ 7023646 w 7023646"/>
              <a:gd name="connsiteY2" fmla="*/ 3401568 h 3401568"/>
              <a:gd name="connsiteX3" fmla="*/ 0 w 7023646"/>
              <a:gd name="connsiteY3" fmla="*/ 3401568 h 3401568"/>
              <a:gd name="connsiteX4" fmla="*/ 79008 w 7023646"/>
              <a:gd name="connsiteY4" fmla="*/ 3238906 h 3401568"/>
              <a:gd name="connsiteX5" fmla="*/ 749563 w 7023646"/>
              <a:gd name="connsiteY5" fmla="*/ 2495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347" name="Freeform: Shape 83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348" name="Freeform: Shape 85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24EDC8-87B2-46E9-B633-F647D85F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7" y="753202"/>
            <a:ext cx="4922338" cy="1325563"/>
          </a:xfrm>
        </p:spPr>
        <p:txBody>
          <a:bodyPr>
            <a:normAutofit/>
          </a:bodyPr>
          <a:lstStyle/>
          <a:p>
            <a:r>
              <a:rPr lang="cs-CZ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Chudý jih</a:t>
            </a:r>
            <a:br>
              <a:rPr lang="cs-CZ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bohatý sever</a:t>
            </a:r>
          </a:p>
        </p:txBody>
      </p:sp>
      <p:sp>
        <p:nvSpPr>
          <p:cNvPr id="14349" name="Rectangle 87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50" name="Rectangle 89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D92937-9C2C-4263-80C5-022EF6C79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7" y="2225750"/>
            <a:ext cx="5122688" cy="4514729"/>
          </a:xfrm>
        </p:spPr>
        <p:txBody>
          <a:bodyPr>
            <a:normAutofit/>
          </a:bodyPr>
          <a:lstStyle/>
          <a:p>
            <a:r>
              <a:rPr lang="cs-CZ" sz="2000" b="1" dirty="0"/>
              <a:t>rozvojové zemědělství </a:t>
            </a:r>
            <a:r>
              <a:rPr lang="cs-CZ" sz="2000" dirty="0"/>
              <a:t>„Jihu“ </a:t>
            </a:r>
            <a:br>
              <a:rPr lang="cs-CZ" sz="2000" dirty="0"/>
            </a:br>
            <a:r>
              <a:rPr lang="cs-CZ" sz="2000" dirty="0"/>
              <a:t>založené na levné námezdní síle lidí, sezónní pracovníci;</a:t>
            </a:r>
          </a:p>
          <a:p>
            <a:r>
              <a:rPr lang="cs-CZ" sz="2000" b="1" dirty="0"/>
              <a:t>Plantážnictví s monokulturami </a:t>
            </a:r>
            <a:r>
              <a:rPr lang="cs-CZ" sz="2000" dirty="0"/>
              <a:t>– jedna plodina na obrovské rozloze (káva, kakao, banány, tabák);</a:t>
            </a:r>
          </a:p>
          <a:p>
            <a:r>
              <a:rPr lang="cs-CZ" sz="2000" b="1" dirty="0"/>
              <a:t>Většina obyvatel pracuje v zemědělství, málo ve službách</a:t>
            </a:r>
            <a:r>
              <a:rPr lang="cs-CZ" sz="2000" dirty="0"/>
              <a:t>;</a:t>
            </a:r>
          </a:p>
          <a:p>
            <a:r>
              <a:rPr lang="cs-CZ" sz="2000" b="1" dirty="0"/>
              <a:t>Nedostupné nebo drahé studium</a:t>
            </a:r>
            <a:r>
              <a:rPr lang="cs-CZ" sz="2000" dirty="0"/>
              <a:t>, stejně </a:t>
            </a:r>
            <a:r>
              <a:rPr lang="cs-CZ" sz="2000" b="1" dirty="0"/>
              <a:t>nedostatečná </a:t>
            </a:r>
            <a:br>
              <a:rPr lang="cs-CZ" sz="2000" b="1" dirty="0"/>
            </a:br>
            <a:r>
              <a:rPr lang="cs-CZ" sz="2000" b="1" dirty="0"/>
              <a:t>lékařská péče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3435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2DC348-C431-4688-8948-91158AD0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933538"/>
            <a:ext cx="6272784" cy="832104"/>
          </a:xfrm>
        </p:spPr>
        <p:txBody>
          <a:bodyPr anchor="t">
            <a:normAutofit/>
          </a:bodyPr>
          <a:lstStyle/>
          <a:p>
            <a:r>
              <a:rPr lang="cs-CZ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Panamský průplav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64" name="Picture 4" descr="Výsledek obrázku pro panamský průplav">
            <a:extLst>
              <a:ext uri="{FF2B5EF4-FFF2-40B4-BE49-F238E27FC236}">
                <a16:creationId xmlns:a16="http://schemas.microsoft.com/office/drawing/2014/main" id="{C07DD983-0BFD-474B-B2E6-73D93BE12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r="-1" b="-1"/>
          <a:stretch/>
        </p:blipFill>
        <p:spPr bwMode="auto">
          <a:xfrm>
            <a:off x="7091680" y="10"/>
            <a:ext cx="5100320" cy="29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AC83A7-F753-4CE7-8DA3-6C914F15B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3132626"/>
            <a:ext cx="6272784" cy="34972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Námořní průplav (uměle vytvořený)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Střední Americe (Panamská šíje);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Spojuje Atlantský a Tichý oceán (Karibské moře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Panamský záliv), zkracuje cestu lodí;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Budován Francouzi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dokončen Američany 1914;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Systém 4 zdymadel. Zhruba 80 km dlouhý,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asi 300 m široký. Strategicky důležitý.</a:t>
            </a:r>
          </a:p>
        </p:txBody>
      </p:sp>
      <p:pic>
        <p:nvPicPr>
          <p:cNvPr id="15362" name="Picture 2" descr="Související obrázek">
            <a:extLst>
              <a:ext uri="{FF2B5EF4-FFF2-40B4-BE49-F238E27FC236}">
                <a16:creationId xmlns:a16="http://schemas.microsoft.com/office/drawing/2014/main" id="{90100C82-6B99-4E7F-BD2F-307FF4D85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 b="20112"/>
          <a:stretch/>
        </p:blipFill>
        <p:spPr bwMode="auto">
          <a:xfrm>
            <a:off x="7091680" y="3020982"/>
            <a:ext cx="5100320" cy="383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127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32A4C8-1E30-4E63-8CE5-872C7BDB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52" y="412454"/>
            <a:ext cx="2562799" cy="2101850"/>
          </a:xfrm>
        </p:spPr>
        <p:txBody>
          <a:bodyPr>
            <a:normAutofit/>
          </a:bodyPr>
          <a:lstStyle/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Panamerická dálnice, </a:t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Route 66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02180" y="1457218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08502B-456A-4574-83A5-3CC21779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183" y="181155"/>
            <a:ext cx="3439287" cy="347644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V Americe hustá síť silnic </a:t>
            </a:r>
            <a:br>
              <a:rPr lang="cs-CZ" sz="1800" dirty="0"/>
            </a:br>
            <a:r>
              <a:rPr lang="cs-CZ" sz="1800" dirty="0"/>
              <a:t>a dálnic, zejména pak </a:t>
            </a:r>
            <a:br>
              <a:rPr lang="cs-CZ" sz="1800" dirty="0"/>
            </a:br>
            <a:r>
              <a:rPr lang="cs-CZ" sz="1800" dirty="0"/>
              <a:t>v Severní Americe.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Nejznámější </a:t>
            </a:r>
            <a:r>
              <a:rPr lang="cs-CZ" sz="1800" b="1" dirty="0"/>
              <a:t>Trans-americká nebo také Panamerická dálnice</a:t>
            </a:r>
            <a:r>
              <a:rPr lang="cs-CZ" sz="1800" dirty="0"/>
              <a:t> z Aljašky až dolů</a:t>
            </a:r>
            <a:br>
              <a:rPr lang="cs-CZ" sz="1800" dirty="0"/>
            </a:br>
            <a:r>
              <a:rPr lang="cs-CZ" sz="1800" dirty="0"/>
              <a:t>do Argentiny.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800" b="1" dirty="0"/>
              <a:t>Route 66</a:t>
            </a:r>
            <a:r>
              <a:rPr lang="cs-CZ" sz="1800" dirty="0"/>
              <a:t>, dálnice z Chicaga až do Los Angeles (spojuje Východ se Západem USA.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2D3B5275-0758-45E5-9602-43A5A710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"/>
          <a:stretch/>
        </p:blipFill>
        <p:spPr bwMode="auto">
          <a:xfrm>
            <a:off x="543529" y="3416357"/>
            <a:ext cx="5504242" cy="335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7F1C203B-F417-4274-9449-CC16E1A84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" r="1" b="1716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0DF2E43-8D0C-4477-A2B6-15BA5616A9B6}"/>
              </a:ext>
            </a:extLst>
          </p:cNvPr>
          <p:cNvSpPr/>
          <p:nvPr/>
        </p:nvSpPr>
        <p:spPr>
          <a:xfrm>
            <a:off x="785299" y="6076214"/>
            <a:ext cx="120135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Route 66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3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Výsledek obrázku pro severní amerika">
            <a:extLst>
              <a:ext uri="{FF2B5EF4-FFF2-40B4-BE49-F238E27FC236}">
                <a16:creationId xmlns:a16="http://schemas.microsoft.com/office/drawing/2014/main" id="{7A8D9B92-DF8C-4289-8037-C641AD103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8359" r="4450" b="25570"/>
          <a:stretch/>
        </p:blipFill>
        <p:spPr bwMode="auto">
          <a:xfrm>
            <a:off x="3242695" y="10"/>
            <a:ext cx="8949307" cy="6857990"/>
          </a:xfrm>
          <a:custGeom>
            <a:avLst/>
            <a:gdLst>
              <a:gd name="connsiteX0" fmla="*/ 0 w 8949307"/>
              <a:gd name="connsiteY0" fmla="*/ 0 h 6858000"/>
              <a:gd name="connsiteX1" fmla="*/ 8949307 w 8949307"/>
              <a:gd name="connsiteY1" fmla="*/ 0 h 6858000"/>
              <a:gd name="connsiteX2" fmla="*/ 8949307 w 8949307"/>
              <a:gd name="connsiteY2" fmla="*/ 6858000 h 6858000"/>
              <a:gd name="connsiteX3" fmla="*/ 0 w 8949307"/>
              <a:gd name="connsiteY3" fmla="*/ 6858000 h 6858000"/>
              <a:gd name="connsiteX4" fmla="*/ 62983 w 8949307"/>
              <a:gd name="connsiteY4" fmla="*/ 6788730 h 6858000"/>
              <a:gd name="connsiteX5" fmla="*/ 1212979 w 8949307"/>
              <a:gd name="connsiteY5" fmla="*/ 3429000 h 6858000"/>
              <a:gd name="connsiteX6" fmla="*/ 62983 w 8949307"/>
              <a:gd name="connsiteY6" fmla="*/ 692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D1E9E1-6FF8-4B16-9D8A-AC14BD58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92" y="1120775"/>
            <a:ext cx="3438144" cy="1118616"/>
          </a:xfrm>
        </p:spPr>
        <p:txBody>
          <a:bodyPr anchor="b">
            <a:normAutofit/>
          </a:bodyPr>
          <a:lstStyle/>
          <a:p>
            <a:r>
              <a:rPr lang="cs-CZ" sz="3600" b="1" dirty="0"/>
              <a:t>Severní </a:t>
            </a:r>
            <a:br>
              <a:rPr lang="cs-CZ" sz="3600" b="1" dirty="0"/>
            </a:br>
            <a:r>
              <a:rPr lang="cs-CZ" sz="3600" b="1" dirty="0"/>
              <a:t>Amerika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592028-63DA-4997-B034-AE004732D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92" y="2595115"/>
            <a:ext cx="3788987" cy="4119476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Kanada, Spojené státy Americké, Mexiko;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Jednotný trh NAFTA;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Bohaté země HDP, ropa, nafta, služby, G7;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Členité pobřeží vlivem působení ledovců</a:t>
            </a:r>
            <a:r>
              <a:rPr lang="en-US" sz="2000" dirty="0"/>
              <a:t>, </a:t>
            </a:r>
            <a:br>
              <a:rPr lang="cs-CZ" sz="2000" dirty="0"/>
            </a:br>
            <a:r>
              <a:rPr lang="cs-CZ" sz="2000" dirty="0"/>
              <a:t>hlavně více na severu;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Skalisté hory </a:t>
            </a:r>
            <a:br>
              <a:rPr lang="cs-CZ" sz="2000" dirty="0"/>
            </a:br>
            <a:r>
              <a:rPr lang="cs-CZ" sz="2000" dirty="0"/>
              <a:t>/Kordillery/.</a:t>
            </a:r>
          </a:p>
        </p:txBody>
      </p:sp>
    </p:spTree>
    <p:extLst>
      <p:ext uri="{BB962C8B-B14F-4D97-AF65-F5344CB8AC3E}">
        <p14:creationId xmlns:p14="http://schemas.microsoft.com/office/powerpoint/2010/main" val="111883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Související obrázek">
            <a:extLst>
              <a:ext uri="{FF2B5EF4-FFF2-40B4-BE49-F238E27FC236}">
                <a16:creationId xmlns:a16="http://schemas.microsoft.com/office/drawing/2014/main" id="{3D26A6CA-B632-4B98-9DCE-1E6C97A7D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78" r="10477" b="478"/>
          <a:stretch/>
        </p:blipFill>
        <p:spPr bwMode="auto">
          <a:xfrm>
            <a:off x="3242695" y="10"/>
            <a:ext cx="8949307" cy="6857990"/>
          </a:xfrm>
          <a:custGeom>
            <a:avLst/>
            <a:gdLst>
              <a:gd name="connsiteX0" fmla="*/ 0 w 8949307"/>
              <a:gd name="connsiteY0" fmla="*/ 0 h 6858000"/>
              <a:gd name="connsiteX1" fmla="*/ 8949307 w 8949307"/>
              <a:gd name="connsiteY1" fmla="*/ 0 h 6858000"/>
              <a:gd name="connsiteX2" fmla="*/ 8949307 w 8949307"/>
              <a:gd name="connsiteY2" fmla="*/ 6858000 h 6858000"/>
              <a:gd name="connsiteX3" fmla="*/ 0 w 8949307"/>
              <a:gd name="connsiteY3" fmla="*/ 6858000 h 6858000"/>
              <a:gd name="connsiteX4" fmla="*/ 62983 w 8949307"/>
              <a:gd name="connsiteY4" fmla="*/ 6788730 h 6858000"/>
              <a:gd name="connsiteX5" fmla="*/ 1212979 w 8949307"/>
              <a:gd name="connsiteY5" fmla="*/ 3429000 h 6858000"/>
              <a:gd name="connsiteX6" fmla="*/ 62983 w 8949307"/>
              <a:gd name="connsiteY6" fmla="*/ 692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7" name="Freeform: Shape 136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4B72D9-8340-4460-9238-688855E9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cs-CZ" sz="3600" b="1" dirty="0"/>
              <a:t>Střední Amerika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4CB15-C741-424C-97C4-8D196EB2D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1" y="2594990"/>
            <a:ext cx="3915959" cy="4055975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sz="1800" dirty="0"/>
              <a:t>Pomyslná část amerického kontinentu;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Území mezi </a:t>
            </a:r>
            <a:r>
              <a:rPr lang="cs-CZ" sz="1800" b="1" dirty="0"/>
              <a:t>Tehuantepeckou</a:t>
            </a:r>
            <a:r>
              <a:rPr lang="cs-CZ" sz="1800" dirty="0"/>
              <a:t> </a:t>
            </a:r>
            <a:br>
              <a:rPr lang="cs-CZ" sz="1800" dirty="0"/>
            </a:br>
            <a:r>
              <a:rPr lang="cs-CZ" sz="1800" dirty="0"/>
              <a:t>a </a:t>
            </a:r>
            <a:r>
              <a:rPr lang="cs-CZ" sz="1800" b="1" dirty="0"/>
              <a:t>Panamskou šíjí</a:t>
            </a:r>
            <a:r>
              <a:rPr lang="cs-CZ" sz="1800" dirty="0"/>
              <a:t>;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Dělíme na ostrovní </a:t>
            </a:r>
            <a:br>
              <a:rPr lang="cs-CZ" sz="1800" dirty="0"/>
            </a:br>
            <a:r>
              <a:rPr lang="cs-CZ" sz="1800" dirty="0"/>
              <a:t>a kontinentální část;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Dávné </a:t>
            </a:r>
            <a:r>
              <a:rPr lang="cs-CZ" sz="1800" b="1" dirty="0"/>
              <a:t>indiánské civilizace </a:t>
            </a:r>
            <a:r>
              <a:rPr lang="cs-CZ" sz="1800" dirty="0"/>
              <a:t>Mayové, </a:t>
            </a:r>
            <a:r>
              <a:rPr lang="cs-CZ" sz="1800" dirty="0" err="1"/>
              <a:t>Toltékové</a:t>
            </a:r>
            <a:r>
              <a:rPr lang="cs-CZ" sz="1800" dirty="0"/>
              <a:t>, Aztékové;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Místo kam dorazil Kryštof Kolumbus (ostrov </a:t>
            </a:r>
            <a:r>
              <a:rPr lang="cs-CZ" sz="1800" b="1" dirty="0"/>
              <a:t>San Salvador</a:t>
            </a:r>
            <a:r>
              <a:rPr lang="cs-CZ" sz="1800" dirty="0"/>
              <a:t>);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Tropické dešťové podmínky, pěstování </a:t>
            </a:r>
            <a:r>
              <a:rPr lang="cs-CZ" sz="1800" b="1" dirty="0"/>
              <a:t>banánů </a:t>
            </a:r>
            <a:br>
              <a:rPr lang="cs-CZ" sz="1800" b="1" dirty="0"/>
            </a:br>
            <a:r>
              <a:rPr lang="cs-CZ" sz="1800" b="1" dirty="0"/>
              <a:t>a cukrové třtiny, kávy</a:t>
            </a:r>
            <a:r>
              <a:rPr lang="cs-CZ" sz="1800" dirty="0"/>
              <a:t>.</a:t>
            </a:r>
          </a:p>
          <a:p>
            <a:pPr>
              <a:lnSpc>
                <a:spcPct val="100000"/>
              </a:lnSpc>
            </a:pPr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508871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77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Výsledek obrázku pro jižní amerika">
            <a:extLst>
              <a:ext uri="{FF2B5EF4-FFF2-40B4-BE49-F238E27FC236}">
                <a16:creationId xmlns:a16="http://schemas.microsoft.com/office/drawing/2014/main" id="{0C1BCFAE-1A0B-4734-9628-A054C0867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11556" r="-1" b="20886"/>
          <a:stretch/>
        </p:blipFill>
        <p:spPr bwMode="auto">
          <a:xfrm>
            <a:off x="4399472" y="10"/>
            <a:ext cx="7792529" cy="6857990"/>
          </a:xfrm>
          <a:custGeom>
            <a:avLst/>
            <a:gdLst>
              <a:gd name="connsiteX0" fmla="*/ 0 w 7308978"/>
              <a:gd name="connsiteY0" fmla="*/ 0 h 6858000"/>
              <a:gd name="connsiteX1" fmla="*/ 7308978 w 7308978"/>
              <a:gd name="connsiteY1" fmla="*/ 0 h 6858000"/>
              <a:gd name="connsiteX2" fmla="*/ 7308978 w 7308978"/>
              <a:gd name="connsiteY2" fmla="*/ 6858000 h 6858000"/>
              <a:gd name="connsiteX3" fmla="*/ 0 w 7308978"/>
              <a:gd name="connsiteY3" fmla="*/ 6858000 h 6858000"/>
              <a:gd name="connsiteX4" fmla="*/ 62983 w 7308978"/>
              <a:gd name="connsiteY4" fmla="*/ 6788730 h 6858000"/>
              <a:gd name="connsiteX5" fmla="*/ 1212978 w 7308978"/>
              <a:gd name="connsiteY5" fmla="*/ 3429000 h 6858000"/>
              <a:gd name="connsiteX6" fmla="*/ 62983 w 7308978"/>
              <a:gd name="connsiteY6" fmla="*/ 692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5" name="Freeform: Shape 79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06" name="Freeform: Shape 80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883B78-908A-4AD6-9728-332C787C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44" y="856488"/>
            <a:ext cx="4634284" cy="1173761"/>
          </a:xfrm>
        </p:spPr>
        <p:txBody>
          <a:bodyPr anchor="b">
            <a:normAutofit/>
          </a:bodyPr>
          <a:lstStyle/>
          <a:p>
            <a:r>
              <a:rPr lang="cs-CZ" sz="3400" b="1" dirty="0"/>
              <a:t>Jižní Amerika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3AFB46-1A66-47E3-A1A5-A66366CE0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4" y="2358163"/>
            <a:ext cx="4688005" cy="4180660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Na jižní polokouli, označována jako </a:t>
            </a:r>
            <a:r>
              <a:rPr lang="cs-CZ" sz="2000" b="1" dirty="0"/>
              <a:t>Latinská Amerika</a:t>
            </a:r>
            <a:r>
              <a:rPr lang="cs-CZ" sz="20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Velké </a:t>
            </a:r>
            <a:r>
              <a:rPr lang="cs-CZ" sz="2000" b="1" dirty="0"/>
              <a:t>rozdíly v životních podmínkách </a:t>
            </a:r>
            <a:r>
              <a:rPr lang="cs-CZ" sz="2000" dirty="0"/>
              <a:t>obyvatel, určitý podíl původních indiánů;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Jazyky </a:t>
            </a:r>
            <a:r>
              <a:rPr lang="cs-CZ" sz="2000" b="1" dirty="0"/>
              <a:t>Španělština, Portugalština</a:t>
            </a:r>
            <a:r>
              <a:rPr lang="cs-CZ" sz="2000" dirty="0"/>
              <a:t>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Křesťanství, mísení ras </a:t>
            </a:r>
            <a:r>
              <a:rPr lang="cs-CZ" sz="2000" dirty="0"/>
              <a:t>(mestikové, </a:t>
            </a:r>
            <a:r>
              <a:rPr lang="cs-CZ" sz="2000" dirty="0" err="1"/>
              <a:t>zambo</a:t>
            </a:r>
            <a:r>
              <a:rPr lang="cs-CZ" sz="2000" dirty="0"/>
              <a:t>, černoši, běloši);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Bohatý sever a chudý jih</a:t>
            </a:r>
            <a:r>
              <a:rPr lang="cs-CZ" sz="20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Fotbal, národní sport</a:t>
            </a:r>
          </a:p>
        </p:txBody>
      </p:sp>
    </p:spTree>
    <p:extLst>
      <p:ext uri="{BB962C8B-B14F-4D97-AF65-F5344CB8AC3E}">
        <p14:creationId xmlns:p14="http://schemas.microsoft.com/office/powerpoint/2010/main" val="753841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F36A3BC-01FD-4A5B-A1F3-0DCF22423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6" t="20348" r="4254" b="12193"/>
          <a:stretch/>
        </p:blipFill>
        <p:spPr bwMode="auto">
          <a:xfrm>
            <a:off x="4883025" y="10"/>
            <a:ext cx="7308975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B5658D3-BAA8-4862-AADF-5173895C7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3" t="11820" r="14161" b="8800"/>
          <a:stretch/>
        </p:blipFill>
        <p:spPr bwMode="auto">
          <a:xfrm>
            <a:off x="4883025" y="3493009"/>
            <a:ext cx="7308975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D60803-7821-4190-817A-B9C1DF50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457200"/>
            <a:ext cx="4832802" cy="1645920"/>
          </a:xfrm>
        </p:spPr>
        <p:txBody>
          <a:bodyPr>
            <a:noAutofit/>
          </a:bodyPr>
          <a:lstStyle/>
          <a:p>
            <a:r>
              <a:rPr lang="cs-CZ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Ohnivý kruh 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Pacifická </a:t>
            </a:r>
            <a:b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litosférická deska</a:t>
            </a:r>
            <a:endParaRPr lang="cs-CZ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91DA38-A68C-4FA3-A19B-513B26CEF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349655"/>
            <a:ext cx="5151005" cy="4215047"/>
          </a:xfrm>
        </p:spPr>
        <p:txBody>
          <a:bodyPr>
            <a:noAutofit/>
          </a:bodyPr>
          <a:lstStyle/>
          <a:p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pásmo okolo Tichého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oceánu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charakteristické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častým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výskytem projevů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vulkanické činnosti a zemětřesení; </a:t>
            </a:r>
          </a:p>
          <a:p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délka asi 40 000 km se 452 sopkami </a:t>
            </a:r>
            <a:b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(až 90 %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zemětřesení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planetě); </a:t>
            </a:r>
          </a:p>
          <a:p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Příčinou je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tření jednotlivých </a:t>
            </a:r>
            <a:b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litosférických desek 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navzájem. </a:t>
            </a:r>
          </a:p>
          <a:p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má ve skutečnosti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tvar podkovy otevřené směrem k jihu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a obíhá z větší části po okrajích Pacifické litosférické desky;</a:t>
            </a:r>
          </a:p>
        </p:txBody>
      </p:sp>
    </p:spTree>
    <p:extLst>
      <p:ext uri="{BB962C8B-B14F-4D97-AF65-F5344CB8AC3E}">
        <p14:creationId xmlns:p14="http://schemas.microsoft.com/office/powerpoint/2010/main" val="311077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FE75E0-D1BB-4A8C-9643-DDEDA1CD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35" y="772932"/>
            <a:ext cx="5120114" cy="1004337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Horké 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skvrny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028A1D-B337-41DD-8381-5E51BF6BA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0" y="2420216"/>
            <a:ext cx="6520800" cy="386000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Místo v zemském plášti kde se shromažďuje magma;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Stoupá vzhůru k zemskému povrchu;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 mořském dně i na kontinentech;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Vznikají řetězce sopečných ostrovů;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Magma vystupuje na povrch a vznikají oblasti sopečné činnosti, </a:t>
            </a:r>
            <a:r>
              <a:rPr lang="cs-CZ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které však nekopírují místa, kde se setkávají litosférické desky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3427B2E-E2E6-435D-A55C-DCD9DECDC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-1" r="26704" b="-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ouvisející obrázek">
            <a:extLst>
              <a:ext uri="{FF2B5EF4-FFF2-40B4-BE49-F238E27FC236}">
                <a16:creationId xmlns:a16="http://schemas.microsoft.com/office/drawing/2014/main" id="{8A1DA709-E1DB-45DB-ADA5-4B906308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1" y="-85697"/>
            <a:ext cx="2563740" cy="25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388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Související obrázek">
            <a:extLst>
              <a:ext uri="{FF2B5EF4-FFF2-40B4-BE49-F238E27FC236}">
                <a16:creationId xmlns:a16="http://schemas.microsoft.com/office/drawing/2014/main" id="{403C5624-68D6-40B6-B082-9DECC2D5D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3" r="-2" b="-2"/>
          <a:stretch/>
        </p:blipFill>
        <p:spPr bwMode="auto">
          <a:xfrm>
            <a:off x="8529321" y="10"/>
            <a:ext cx="3662680" cy="3401558"/>
          </a:xfrm>
          <a:custGeom>
            <a:avLst/>
            <a:gdLst>
              <a:gd name="connsiteX0" fmla="*/ 0 w 3662680"/>
              <a:gd name="connsiteY0" fmla="*/ 0 h 3401568"/>
              <a:gd name="connsiteX1" fmla="*/ 3662680 w 3662680"/>
              <a:gd name="connsiteY1" fmla="*/ 0 h 3401568"/>
              <a:gd name="connsiteX2" fmla="*/ 3662680 w 3662680"/>
              <a:gd name="connsiteY2" fmla="*/ 3401568 h 3401568"/>
              <a:gd name="connsiteX3" fmla="*/ 774527 w 3662680"/>
              <a:gd name="connsiteY3" fmla="*/ 3401568 h 3401568"/>
              <a:gd name="connsiteX4" fmla="*/ 769892 w 3662680"/>
              <a:gd name="connsiteY4" fmla="*/ 3133175 h 3401568"/>
              <a:gd name="connsiteX5" fmla="*/ 104445 w 3662680"/>
              <a:gd name="connsiteY5" fmla="*/ 21503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ýsledek obrázku pro st.helens">
            <a:extLst>
              <a:ext uri="{FF2B5EF4-FFF2-40B4-BE49-F238E27FC236}">
                <a16:creationId xmlns:a16="http://schemas.microsoft.com/office/drawing/2014/main" id="{5373C81C-3102-462C-A60C-840960EB5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84" b="-3"/>
          <a:stretch/>
        </p:blipFill>
        <p:spPr bwMode="auto">
          <a:xfrm>
            <a:off x="5115314" y="10"/>
            <a:ext cx="4118110" cy="3401558"/>
          </a:xfrm>
          <a:custGeom>
            <a:avLst/>
            <a:gdLst>
              <a:gd name="connsiteX0" fmla="*/ 0 w 4118110"/>
              <a:gd name="connsiteY0" fmla="*/ 0 h 3401568"/>
              <a:gd name="connsiteX1" fmla="*/ 3343575 w 4118110"/>
              <a:gd name="connsiteY1" fmla="*/ 0 h 3401568"/>
              <a:gd name="connsiteX2" fmla="*/ 3448028 w 4118110"/>
              <a:gd name="connsiteY2" fmla="*/ 215050 h 3401568"/>
              <a:gd name="connsiteX3" fmla="*/ 4113475 w 4118110"/>
              <a:gd name="connsiteY3" fmla="*/ 3133192 h 3401568"/>
              <a:gd name="connsiteX4" fmla="*/ 4118110 w 4118110"/>
              <a:gd name="connsiteY4" fmla="*/ 3401568 h 3401568"/>
              <a:gd name="connsiteX5" fmla="*/ 801224 w 4118110"/>
              <a:gd name="connsiteY5" fmla="*/ 3401568 h 3401568"/>
              <a:gd name="connsiteX6" fmla="*/ 797493 w 4118110"/>
              <a:gd name="connsiteY6" fmla="*/ 3185579 h 3401568"/>
              <a:gd name="connsiteX7" fmla="*/ 22579 w 4118110"/>
              <a:gd name="connsiteY7" fmla="*/ 4206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ýsledek obrázku pro popocatepetl">
            <a:extLst>
              <a:ext uri="{FF2B5EF4-FFF2-40B4-BE49-F238E27FC236}">
                <a16:creationId xmlns:a16="http://schemas.microsoft.com/office/drawing/2014/main" id="{2193F3B8-A08D-4B0F-A6B7-87A8617A9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r="11430" b="2"/>
          <a:stretch/>
        </p:blipFill>
        <p:spPr bwMode="auto">
          <a:xfrm>
            <a:off x="5168353" y="3456432"/>
            <a:ext cx="7023646" cy="3401568"/>
          </a:xfrm>
          <a:custGeom>
            <a:avLst/>
            <a:gdLst>
              <a:gd name="connsiteX0" fmla="*/ 749132 w 7023646"/>
              <a:gd name="connsiteY0" fmla="*/ 0 h 3401568"/>
              <a:gd name="connsiteX1" fmla="*/ 7023646 w 7023646"/>
              <a:gd name="connsiteY1" fmla="*/ 0 h 3401568"/>
              <a:gd name="connsiteX2" fmla="*/ 7023646 w 7023646"/>
              <a:gd name="connsiteY2" fmla="*/ 3401568 h 3401568"/>
              <a:gd name="connsiteX3" fmla="*/ 0 w 7023646"/>
              <a:gd name="connsiteY3" fmla="*/ 3401568 h 3401568"/>
              <a:gd name="connsiteX4" fmla="*/ 79008 w 7023646"/>
              <a:gd name="connsiteY4" fmla="*/ 3238906 h 3401568"/>
              <a:gd name="connsiteX5" fmla="*/ 749563 w 7023646"/>
              <a:gd name="connsiteY5" fmla="*/ 2495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3" name="Freeform: Shape 82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5" name="Freeform: Shape 84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E52520-7703-465D-A887-6D311354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cs-CZ" sz="3400" b="1" dirty="0"/>
              <a:t>Sopky Ameriky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F77BD7-4EC2-4C7C-8A3A-848675782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363216"/>
            <a:ext cx="5261865" cy="4037584"/>
          </a:xfrm>
        </p:spPr>
        <p:txBody>
          <a:bodyPr>
            <a:noAutofit/>
          </a:bodyPr>
          <a:lstStyle/>
          <a:p>
            <a:r>
              <a:rPr lang="cs-CZ" dirty="0"/>
              <a:t>Na styku litosférických desek</a:t>
            </a:r>
          </a:p>
          <a:p>
            <a:r>
              <a:rPr lang="cs-CZ" b="1" dirty="0"/>
              <a:t>St. </a:t>
            </a:r>
            <a:r>
              <a:rPr lang="cs-CZ" b="1" dirty="0" err="1"/>
              <a:t>Helens</a:t>
            </a:r>
            <a:r>
              <a:rPr lang="cs-CZ" b="1" dirty="0"/>
              <a:t> </a:t>
            </a:r>
            <a:r>
              <a:rPr lang="cs-CZ" dirty="0"/>
              <a:t>USA</a:t>
            </a:r>
          </a:p>
          <a:p>
            <a:r>
              <a:rPr lang="cs-CZ" b="1" dirty="0"/>
              <a:t>Popokatepetl </a:t>
            </a:r>
            <a:r>
              <a:rPr lang="cs-CZ" dirty="0"/>
              <a:t>v Mexiku</a:t>
            </a:r>
          </a:p>
          <a:p>
            <a:r>
              <a:rPr lang="cs-CZ" b="1" dirty="0" err="1"/>
              <a:t>Cotopaxi</a:t>
            </a:r>
            <a:r>
              <a:rPr lang="cs-CZ" dirty="0"/>
              <a:t> Ekvádor</a:t>
            </a:r>
          </a:p>
          <a:p>
            <a:r>
              <a:rPr lang="cs-CZ" b="1" dirty="0"/>
              <a:t>Havajské ostrovy </a:t>
            </a:r>
            <a:r>
              <a:rPr lang="cs-CZ" dirty="0"/>
              <a:t>sopečného původu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F17965B-339A-4C99-9ACE-F211FD8A84CE}"/>
              </a:ext>
            </a:extLst>
          </p:cNvPr>
          <p:cNvSpPr/>
          <p:nvPr/>
        </p:nvSpPr>
        <p:spPr>
          <a:xfrm>
            <a:off x="5498167" y="155694"/>
            <a:ext cx="1830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St. </a:t>
            </a:r>
            <a:r>
              <a:rPr lang="cs-CZ" b="1" dirty="0" err="1">
                <a:solidFill>
                  <a:schemeClr val="bg1"/>
                </a:solidFill>
              </a:rPr>
              <a:t>Helens</a:t>
            </a:r>
            <a:r>
              <a:rPr lang="cs-CZ" b="1" dirty="0">
                <a:solidFill>
                  <a:schemeClr val="bg1"/>
                </a:solidFill>
              </a:rPr>
              <a:t> USA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DAF1C4D-9766-4269-B881-2343A331C808}"/>
              </a:ext>
            </a:extLst>
          </p:cNvPr>
          <p:cNvSpPr/>
          <p:nvPr/>
        </p:nvSpPr>
        <p:spPr>
          <a:xfrm>
            <a:off x="10143843" y="2875002"/>
            <a:ext cx="182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Havajské </a:t>
            </a:r>
            <a:r>
              <a:rPr lang="cs-CZ" b="1" dirty="0" err="1">
                <a:solidFill>
                  <a:schemeClr val="bg1"/>
                </a:solidFill>
              </a:rPr>
              <a:t>ostr</a:t>
            </a:r>
            <a:r>
              <a:rPr lang="cs-CZ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492D74E4-0888-4455-87B7-E4E0C340C27A}"/>
              </a:ext>
            </a:extLst>
          </p:cNvPr>
          <p:cNvSpPr/>
          <p:nvPr/>
        </p:nvSpPr>
        <p:spPr>
          <a:xfrm>
            <a:off x="5498167" y="6444734"/>
            <a:ext cx="27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Popokatepetl v Mexiku</a:t>
            </a:r>
          </a:p>
        </p:txBody>
      </p:sp>
    </p:spTree>
    <p:extLst>
      <p:ext uri="{BB962C8B-B14F-4D97-AF65-F5344CB8AC3E}">
        <p14:creationId xmlns:p14="http://schemas.microsoft.com/office/powerpoint/2010/main" val="3993186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Související obrázek">
            <a:extLst>
              <a:ext uri="{FF2B5EF4-FFF2-40B4-BE49-F238E27FC236}">
                <a16:creationId xmlns:a16="http://schemas.microsoft.com/office/drawing/2014/main" id="{12FF246D-250A-49ED-BFC5-9FFBA40E9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41" t="23050" r="12689" b="15638"/>
          <a:stretch/>
        </p:blipFill>
        <p:spPr bwMode="auto">
          <a:xfrm>
            <a:off x="4883025" y="10"/>
            <a:ext cx="7308975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uvisející obrázek">
            <a:extLst>
              <a:ext uri="{FF2B5EF4-FFF2-40B4-BE49-F238E27FC236}">
                <a16:creationId xmlns:a16="http://schemas.microsoft.com/office/drawing/2014/main" id="{149C2D36-D625-4DC0-9257-2E71E2E10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" r="-2" b="15953"/>
          <a:stretch/>
        </p:blipFill>
        <p:spPr bwMode="auto">
          <a:xfrm>
            <a:off x="4883025" y="3493008"/>
            <a:ext cx="7308975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2" name="Freeform: Shape 8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4" name="Freeform: Shape 8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59A16A-8EA5-41E4-989C-51D30202A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813462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 b="1" dirty="0">
                <a:solidFill>
                  <a:srgbClr val="C00000"/>
                </a:solidFill>
              </a:rPr>
              <a:t>Havaj: Ostrovy </a:t>
            </a:r>
            <a:br>
              <a:rPr lang="cs-CZ" sz="3400" b="1" dirty="0">
                <a:solidFill>
                  <a:srgbClr val="C00000"/>
                </a:solidFill>
              </a:rPr>
            </a:br>
            <a:r>
              <a:rPr lang="cs-CZ" sz="3400" b="1" dirty="0">
                <a:solidFill>
                  <a:srgbClr val="C00000"/>
                </a:solidFill>
              </a:rPr>
              <a:t>v ohnivém prstenci</a:t>
            </a:r>
            <a:endParaRPr lang="cs-CZ" sz="3400" dirty="0">
              <a:solidFill>
                <a:srgbClr val="C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8D2041-128A-47DD-9708-ADE534FBD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389518"/>
            <a:ext cx="5090620" cy="4173114"/>
          </a:xfrm>
        </p:spPr>
        <p:txBody>
          <a:bodyPr>
            <a:normAutofit/>
          </a:bodyPr>
          <a:lstStyle/>
          <a:p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19 korálových a sopečných ostrovů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Federální stát USA, </a:t>
            </a:r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hl.město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Honolulu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Nejvyšší sopka </a:t>
            </a:r>
            <a:r>
              <a:rPr lang="cs-CZ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Mauna</a:t>
            </a: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 Kea 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/nejvyšší hora světa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počítáno i pod mořem/;</a:t>
            </a:r>
          </a:p>
          <a:p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Turistický ráj 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/10 mil. za rok/, pěstování kávy, ananasu /dříve až 70 procent světové produkce;</a:t>
            </a:r>
          </a:p>
          <a:p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Pearl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Harbor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 na Ostrově </a:t>
            </a:r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Oahu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 se stal příčinou vstupu USA do války.</a:t>
            </a:r>
          </a:p>
        </p:txBody>
      </p:sp>
    </p:spTree>
    <p:extLst>
      <p:ext uri="{BB962C8B-B14F-4D97-AF65-F5344CB8AC3E}">
        <p14:creationId xmlns:p14="http://schemas.microsoft.com/office/powerpoint/2010/main" val="419182837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_2SEEDS">
      <a:dk1>
        <a:srgbClr val="000000"/>
      </a:dk1>
      <a:lt1>
        <a:srgbClr val="FFFFFF"/>
      </a:lt1>
      <a:dk2>
        <a:srgbClr val="383620"/>
      </a:dk2>
      <a:lt2>
        <a:srgbClr val="E2E2E8"/>
      </a:lt2>
      <a:accent1>
        <a:srgbClr val="C38A4D"/>
      </a:accent1>
      <a:accent2>
        <a:srgbClr val="ABA439"/>
      </a:accent2>
      <a:accent3>
        <a:srgbClr val="88AD44"/>
      </a:accent3>
      <a:accent4>
        <a:srgbClr val="60B13B"/>
      </a:accent4>
      <a:accent5>
        <a:srgbClr val="47B452"/>
      </a:accent5>
      <a:accent6>
        <a:srgbClr val="3BB178"/>
      </a:accent6>
      <a:hlink>
        <a:srgbClr val="30905A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1503</Words>
  <Application>Microsoft Office PowerPoint</Application>
  <PresentationFormat>Širokoúhlá obrazovka</PresentationFormat>
  <Paragraphs>163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Arial</vt:lpstr>
      <vt:lpstr>Avenir Next LT Pro</vt:lpstr>
      <vt:lpstr>Calibri</vt:lpstr>
      <vt:lpstr>Times New Roman</vt:lpstr>
      <vt:lpstr>Wingdings</vt:lpstr>
      <vt:lpstr>AccentBoxVTI</vt:lpstr>
      <vt:lpstr>AMERIKA</vt:lpstr>
      <vt:lpstr>Amerika kontinent </vt:lpstr>
      <vt:lpstr>Severní  Amerika</vt:lpstr>
      <vt:lpstr>Střední Amerika</vt:lpstr>
      <vt:lpstr>Jižní Amerika</vt:lpstr>
      <vt:lpstr>Ohnivý kruh Pacifická  litosférická deska</vt:lpstr>
      <vt:lpstr>Horké  skvrny</vt:lpstr>
      <vt:lpstr>Sopky Ameriky</vt:lpstr>
      <vt:lpstr>Havaj: Ostrovy  v ohnivém prstenci</vt:lpstr>
      <vt:lpstr>Kordillery</vt:lpstr>
      <vt:lpstr>Objevitelé amerického kontinentu - Vikingové</vt:lpstr>
      <vt:lpstr>Kryštof Kolumbus, první výprava 1492</vt:lpstr>
      <vt:lpstr>Kolonizace  16. – 19. století</vt:lpstr>
      <vt:lpstr>Původní obyvatelstvo</vt:lpstr>
      <vt:lpstr>Obyvatelstvo  a kultura</vt:lpstr>
      <vt:lpstr>RASY</vt:lpstr>
      <vt:lpstr>Rasismus</vt:lpstr>
      <vt:lpstr>Americká kultura</vt:lpstr>
      <vt:lpstr>Počítačový průmysl „Silicon Valley“</vt:lpstr>
      <vt:lpstr>Hollywood</vt:lpstr>
      <vt:lpstr>Nerostné suroviny Ameriky1</vt:lpstr>
      <vt:lpstr>Nerostné suroviny Ameriky2</vt:lpstr>
      <vt:lpstr>Průmyslový pás  „Velkých jezer“</vt:lpstr>
      <vt:lpstr>Potravinářský průmysl</vt:lpstr>
      <vt:lpstr>Původní a dovezené plodiny/zvířata</vt:lpstr>
      <vt:lpstr>Bohatý sever  / chudý jih</vt:lpstr>
      <vt:lpstr>Chudý jih / bohatý sever</vt:lpstr>
      <vt:lpstr>Panamský průplav</vt:lpstr>
      <vt:lpstr>Panamerická dálnice,  Route 66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AMERIKA</dc:title>
  <dc:creator>petr coufal</dc:creator>
  <cp:lastModifiedBy>petr coufal</cp:lastModifiedBy>
  <cp:revision>12</cp:revision>
  <dcterms:created xsi:type="dcterms:W3CDTF">2020-01-02T14:59:01Z</dcterms:created>
  <dcterms:modified xsi:type="dcterms:W3CDTF">2020-01-23T20:06:09Z</dcterms:modified>
</cp:coreProperties>
</file>